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verage-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today, myself, and my groupmates Jinsoo and Brian will be presenting our research on the classification if skin lesions: particularly between melanoma and other skin lesions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6663587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6663587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Jinsoo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decided to utilize a convolutional neural network (CNN) as our first machine learning model due to the high-dimensionality of image classification problems, where each pixel is considered a feature. CNN’s convolutional layers are highly effective in reducing the number of parameters and complexity of images without losing on the quality of the model, which will improve computational efficiency.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deciding the model specifications, we utilized common hyperparameter values used in image classification for the initial model: 1) Optimizer: Adam is one of the most widely adopted optimizers due to its characteristics as a computationally efficient and effective way to deal with large numbers of parameters. 2) Learning rate: Initially set to 0.001 3) Loss Function: “binary cross-entropy”. 4) Epochs: The epoch count is 20.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66635875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a66635875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Jinsoo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 expected, we achieved better model performance by training the model on augmented and transformed images compared to the original unprocessed dataset. Our CNN model was able to achieve a Validation Accuracy of 66% test accuracy of 64.00% for the augmented data. On the contrary, the model only achieved a test accuracy of 53.15% for the unprocessed data, which is a marginal improvement over the </a:t>
            </a:r>
            <a:r>
              <a:rPr lang="en">
                <a:solidFill>
                  <a:schemeClr val="dk1"/>
                </a:solidFill>
              </a:rPr>
              <a:t>48.83%</a:t>
            </a:r>
            <a:r>
              <a:rPr lang="en">
                <a:solidFill>
                  <a:schemeClr val="dk1"/>
                </a:solidFill>
              </a:rPr>
              <a:t> baseline prediction for “not melanoma”.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observed overfitting of the data beginning just after the 5th and 6th Epoch.</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7a8129c8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7a8129c8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Jinsoo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 In order to improve the accuracy of the results, we ran through different hyperparameters to see how they would improve the training and validation accuracy of the results.</a:t>
            </a:r>
            <a:r>
              <a:rPr lang="en"/>
              <a:t>The first line shows the performance of our initial model - we utilized a kernel size of (5,5), strides (1,1), and pool size (2,2) with an epoch of 5, seeing how we started to overfit around 5-6 epochs.</a:t>
            </a:r>
            <a:r>
              <a:rPr lang="en">
                <a:solidFill>
                  <a:schemeClr val="dk1"/>
                </a:solidFill>
              </a:rPr>
              <a:t> We decided to tune one parameter at a time to check how they would improve or change the results from that of the baseline parameters mentioned above.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From the analysis, we found that decreasing the kernel size and increasing the pool size may help </a:t>
            </a:r>
            <a:r>
              <a:rPr lang="en">
                <a:solidFill>
                  <a:schemeClr val="dk1"/>
                </a:solidFill>
              </a:rPr>
              <a:t>with</a:t>
            </a:r>
            <a:r>
              <a:rPr lang="en">
                <a:solidFill>
                  <a:schemeClr val="dk1"/>
                </a:solidFill>
              </a:rPr>
              <a:t> the model . For the final model, we used a kernel size of (3,3), strides of (1,1), and pool size of (3,3) for our evaluation.</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b304ceb4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b304ceb4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hypertuned parameters, we were able to bring the test and validation accuracy up to 72 and 71% respectively. This was an improvement over the non-hyperparameter tuned data, which had a validation and test accuracy of 66% and 64%, respectively. However, the final accuracy of 71% as a model is not great and may need to be significantly improved in order to be useful as a prediction model for Melanoma in real life.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a7a8129c8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a7a8129c8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Jinsoo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most prominent limitation we faced was the inconsistent image qualities. </a:t>
            </a:r>
            <a:r>
              <a:rPr lang="en">
                <a:solidFill>
                  <a:schemeClr val="dk1"/>
                </a:solidFill>
              </a:rPr>
              <a:t>As seen from the images above, the images don’t have a set orientation with some surrounded by dark space, and some have hair in the images.</a:t>
            </a:r>
            <a:r>
              <a:rPr lang="en"/>
              <a:t> </a:t>
            </a:r>
            <a:r>
              <a:rPr lang="en">
                <a:solidFill>
                  <a:schemeClr val="dk1"/>
                </a:solidFill>
              </a:rPr>
              <a:t>It appears that our model does a good job of classifying non-melanoma skin lesions that are lighter in color, but tends to classify all images that have a lot of darkness as Melanoma (whether due to the color of the skin lesion or the existence of hairs in the photos). To improve the model moving forward, it would be best to shave the area with the skin lesion as much as possible to reduce hair in the images, and implement a standardized system for how the photos of the skin lesions are taken.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Another limitation we faced was low computing power. CNN takes a lot of computing resources as the number of parameters in the model are in millions. Running through each epoch takes substantial time with frequent crashes due to low RAM availability. Having better computing power may help us run through more pre-processing and hyperparameters to build a better CNN model.</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7ff011d3b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7ff011d3b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a:t>
            </a:r>
            <a:endParaRPr/>
          </a:p>
          <a:p>
            <a:pPr indent="0" lvl="0" marL="0" rtl="0" algn="l">
              <a:spcBef>
                <a:spcPts val="0"/>
              </a:spcBef>
              <a:spcAft>
                <a:spcPts val="0"/>
              </a:spcAft>
              <a:buNone/>
            </a:pPr>
            <a:r>
              <a:rPr lang="en"/>
              <a:t>Due to the underwhelming </a:t>
            </a:r>
            <a:r>
              <a:rPr lang="en"/>
              <a:t>performance</a:t>
            </a:r>
            <a:r>
              <a:rPr lang="en"/>
              <a:t> we got using our CNN, we decided to try and build out a Random forest Decision Tree classifier to see if we could get better results</a:t>
            </a:r>
            <a:endParaRPr/>
          </a:p>
          <a:p>
            <a:pPr indent="0" lvl="0" marL="0" rtl="0" algn="l">
              <a:spcBef>
                <a:spcPts val="0"/>
              </a:spcBef>
              <a:spcAft>
                <a:spcPts val="0"/>
              </a:spcAft>
              <a:buClr>
                <a:schemeClr val="dk1"/>
              </a:buClr>
              <a:buSzPts val="1100"/>
              <a:buFont typeface="Arial"/>
              <a:buNone/>
            </a:pPr>
            <a:r>
              <a:rPr lang="en"/>
              <a:t>Pros:</a:t>
            </a:r>
            <a:endParaRPr/>
          </a:p>
          <a:p>
            <a:pPr indent="457200" lvl="0" marL="0" rtl="0" algn="l">
              <a:spcBef>
                <a:spcPts val="0"/>
              </a:spcBef>
              <a:spcAft>
                <a:spcPts val="0"/>
              </a:spcAft>
              <a:buClr>
                <a:schemeClr val="dk1"/>
              </a:buClr>
              <a:buSzPts val="1100"/>
              <a:buFont typeface="Arial"/>
              <a:buNone/>
            </a:pPr>
            <a:r>
              <a:rPr lang="en"/>
              <a:t>-Great for avoiding overfitting on your training data</a:t>
            </a:r>
            <a:endParaRPr/>
          </a:p>
          <a:p>
            <a:pPr indent="457200" lvl="0" marL="0" rtl="0" algn="l">
              <a:spcBef>
                <a:spcPts val="0"/>
              </a:spcBef>
              <a:spcAft>
                <a:spcPts val="0"/>
              </a:spcAft>
              <a:buNone/>
            </a:pPr>
            <a:r>
              <a:rPr lang="en"/>
              <a:t>-Tend to be very accurate for classification, using multiple trees to get a more accurate result sa compared to other decision tree classifiers</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Cons:</a:t>
            </a:r>
            <a:endParaRPr/>
          </a:p>
          <a:p>
            <a:pPr indent="457200" lvl="0" marL="0" rtl="0" algn="l">
              <a:spcBef>
                <a:spcPts val="0"/>
              </a:spcBef>
              <a:spcAft>
                <a:spcPts val="0"/>
              </a:spcAft>
              <a:buNone/>
            </a:pPr>
            <a:r>
              <a:rPr lang="en"/>
              <a:t>-Very difficult to interpret, as random forest decision trees tend to be very complex and be hundreds of nodes deep</a:t>
            </a:r>
            <a:endParaRPr/>
          </a:p>
          <a:p>
            <a:pPr indent="457200" lvl="0" marL="0" rtl="0" algn="l">
              <a:spcBef>
                <a:spcPts val="0"/>
              </a:spcBef>
              <a:spcAft>
                <a:spcPts val="0"/>
              </a:spcAft>
              <a:buNone/>
            </a:pPr>
            <a:r>
              <a:rPr lang="en"/>
              <a:t>-Can be time consuming to run due to the vast amount of computation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a66635875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a66635875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random forest, we had to take a sample of 11,021 images and their metadata from our original tables and upload them into a colab notebook, as Tensorflows random forest decision tree is not compatible with the </a:t>
            </a:r>
            <a:r>
              <a:rPr lang="en"/>
              <a:t>systems</a:t>
            </a:r>
            <a:r>
              <a:rPr lang="en"/>
              <a:t> we had.  We then split that data up into training and testing data.  We trained the decision tree based on all of out categorical and numerical metadata columns, </a:t>
            </a:r>
            <a:r>
              <a:rPr lang="en"/>
              <a:t>with</a:t>
            </a:r>
            <a:r>
              <a:rPr lang="en"/>
              <a:t> the label being the is_mel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our Random forest decision tree was able to perform even better </a:t>
            </a:r>
            <a:r>
              <a:rPr lang="en"/>
              <a:t>than</a:t>
            </a:r>
            <a:r>
              <a:rPr lang="en"/>
              <a:t> our CNN model, </a:t>
            </a:r>
            <a:r>
              <a:rPr lang="en"/>
              <a:t>achieving</a:t>
            </a:r>
            <a:r>
              <a:rPr lang="en"/>
              <a:t> an accuracy if 78.61%. When compared to our </a:t>
            </a:r>
            <a:r>
              <a:rPr lang="en"/>
              <a:t>baseline</a:t>
            </a:r>
            <a:r>
              <a:rPr lang="en"/>
              <a:t> accuracy of that data of 51.6%, we can see that our Random Forest Decision Tree is performing much better </a:t>
            </a:r>
            <a:r>
              <a:rPr lang="en"/>
              <a:t>than</a:t>
            </a:r>
            <a:r>
              <a:rPr lang="en"/>
              <a:t> our CNN.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7ff011d3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7ff011d3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graph of our decision tree cut out after 5 layers for the sake of readability.  As we can see, Random forests are very complex and </a:t>
            </a:r>
            <a:r>
              <a:rPr lang="en"/>
              <a:t>extremely</a:t>
            </a:r>
            <a:r>
              <a:rPr lang="en"/>
              <a:t> difficult to </a:t>
            </a:r>
            <a:r>
              <a:rPr lang="en"/>
              <a:t>interpret</a:t>
            </a:r>
            <a:r>
              <a:rPr lang="en"/>
              <a:t> t, That being said, we can see that our model ranked our variables based off of their importance in the model, age_approximation being most </a:t>
            </a:r>
            <a:r>
              <a:rPr lang="en"/>
              <a:t>important</a:t>
            </a:r>
            <a:r>
              <a:rPr lang="en"/>
              <a:t>, followed by the location of the lesion on the body, </a:t>
            </a:r>
            <a:r>
              <a:rPr lang="en"/>
              <a:t>followed</a:t>
            </a:r>
            <a:r>
              <a:rPr lang="en"/>
              <a:t> by patient sex, finally follwed by the image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although the Random forest model did a better job of classifying our data than our CNN, the Random Forest still leaves us with lots of questions and requires us to put lots of faith in the Random forest model, without really understanding the underlying reasons of the results, which may not be acceptable in the medical field.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66635875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66635875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conclusion, in order to improve our CNN, we need a few different things:</a:t>
            </a:r>
            <a:endParaRPr>
              <a:solidFill>
                <a:schemeClr val="dk1"/>
              </a:solidFill>
            </a:endParaRPr>
          </a:p>
          <a:p>
            <a:pPr indent="0" lvl="0" marL="0" rtl="0" algn="l">
              <a:lnSpc>
                <a:spcPct val="115000"/>
              </a:lnSpc>
              <a:spcBef>
                <a:spcPts val="0"/>
              </a:spcBef>
              <a:spcAft>
                <a:spcPts val="0"/>
              </a:spcAft>
              <a:buNone/>
            </a:pPr>
            <a:r>
              <a:rPr lang="en">
                <a:solidFill>
                  <a:schemeClr val="dk1"/>
                </a:solidFill>
              </a:rPr>
              <a:t>First off, we need Need better, more standardized images to train our CNN on.  By setting standards like: area of lesion must be shaven and pictures should be taken with a specific framing and at a specific distance, we can train our model on cleaner data and make it more accurate</a:t>
            </a:r>
            <a:endParaRPr>
              <a:solidFill>
                <a:schemeClr val="dk1"/>
              </a:solidFill>
            </a:endParaRPr>
          </a:p>
          <a:p>
            <a:pPr indent="0" lvl="0" marL="0" rtl="0" algn="l">
              <a:lnSpc>
                <a:spcPct val="115000"/>
              </a:lnSpc>
              <a:spcBef>
                <a:spcPts val="0"/>
              </a:spcBef>
              <a:spcAft>
                <a:spcPts val="0"/>
              </a:spcAft>
              <a:buNone/>
            </a:pPr>
            <a:r>
              <a:rPr lang="en">
                <a:solidFill>
                  <a:schemeClr val="dk1"/>
                </a:solidFill>
              </a:rPr>
              <a:t>We also need More RAM and computing power to leverage more images, as we mentioned earlier, we were only able to capitalize on so much of our data due to our </a:t>
            </a:r>
            <a:r>
              <a:rPr lang="en">
                <a:solidFill>
                  <a:schemeClr val="dk1"/>
                </a:solidFill>
              </a:rPr>
              <a:t>computation</a:t>
            </a:r>
            <a:r>
              <a:rPr lang="en">
                <a:solidFill>
                  <a:schemeClr val="dk1"/>
                </a:solidFill>
              </a:rPr>
              <a:t> power constraints, so having access to more RAM and CPU power would help our analysis greatly.</a:t>
            </a:r>
            <a:endParaRPr>
              <a:solidFill>
                <a:schemeClr val="dk1"/>
              </a:solidFill>
            </a:endParaRPr>
          </a:p>
          <a:p>
            <a:pPr indent="0" lvl="0" marL="0" rtl="0" algn="l">
              <a:lnSpc>
                <a:spcPct val="115000"/>
              </a:lnSpc>
              <a:spcBef>
                <a:spcPts val="0"/>
              </a:spcBef>
              <a:spcAft>
                <a:spcPts val="0"/>
              </a:spcAft>
              <a:buNone/>
            </a:pPr>
            <a:r>
              <a:rPr lang="en">
                <a:solidFill>
                  <a:schemeClr val="dk1"/>
                </a:solidFill>
              </a:rPr>
              <a:t>Finally, we need to working with Doctors and patients to improve knowledge around these skin lesions and obtain more metadata around the images with information like how long the skin lesion has been on the body, how much (approximately it has grown), etc.</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these tools, we can increase the usefulness of our CNN and random forest and use them to help better identify melanoma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66635875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a66635875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skin lesion is any skin that has different characteristics compared to the skin around it. Most skin lesions are harmless although some may cause discomfort or pain. One type of skin lesion, however,  Melanoma, is a type of skin cancer that can be fatal if not detected early.  When detected early, however, melanoma has a 5 year survival rate of 99%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 few </a:t>
            </a:r>
            <a:r>
              <a:rPr lang="en"/>
              <a:t>Characteristics of Melanoma:</a:t>
            </a:r>
            <a:endParaRPr/>
          </a:p>
          <a:p>
            <a:pPr indent="457200" lvl="0" marL="0" rtl="0" algn="l">
              <a:spcBef>
                <a:spcPts val="0"/>
              </a:spcBef>
              <a:spcAft>
                <a:spcPts val="0"/>
              </a:spcAft>
              <a:buNone/>
            </a:pPr>
            <a:r>
              <a:rPr lang="en"/>
              <a:t>-first off it Can form in any part of the body, especially parts with lots of UV Exposure</a:t>
            </a:r>
            <a:endParaRPr/>
          </a:p>
          <a:p>
            <a:pPr indent="0" lvl="0" marL="457200" rtl="0" algn="l">
              <a:spcBef>
                <a:spcPts val="0"/>
              </a:spcBef>
              <a:spcAft>
                <a:spcPts val="0"/>
              </a:spcAft>
              <a:buClr>
                <a:schemeClr val="dk1"/>
              </a:buClr>
              <a:buSzPts val="1100"/>
              <a:buFont typeface="Arial"/>
              <a:buNone/>
            </a:pPr>
            <a:r>
              <a:rPr lang="en"/>
              <a:t>-Melanoma also Grows and can spread to other parts of the body</a:t>
            </a:r>
            <a:endParaRPr/>
          </a:p>
          <a:p>
            <a:pPr indent="0" lvl="0" marL="0" rtl="0" algn="l">
              <a:spcBef>
                <a:spcPts val="0"/>
              </a:spcBef>
              <a:spcAft>
                <a:spcPts val="0"/>
              </a:spcAft>
              <a:buClr>
                <a:schemeClr val="dk1"/>
              </a:buClr>
              <a:buSzPts val="1100"/>
              <a:buFont typeface="Arial"/>
              <a:buNone/>
            </a:pPr>
            <a:r>
              <a:rPr lang="en"/>
              <a:t>Now How do Detection of Melanoma visually in the absence of available lab testing? They look for:</a:t>
            </a:r>
            <a:endParaRPr/>
          </a:p>
          <a:p>
            <a:pPr indent="457200" lvl="0" marL="0" rtl="0" algn="l">
              <a:spcBef>
                <a:spcPts val="0"/>
              </a:spcBef>
              <a:spcAft>
                <a:spcPts val="0"/>
              </a:spcAft>
              <a:buClr>
                <a:schemeClr val="dk1"/>
              </a:buClr>
              <a:buSzPts val="1100"/>
              <a:buFont typeface="Arial"/>
              <a:buNone/>
            </a:pPr>
            <a:r>
              <a:rPr lang="en"/>
              <a:t>-Asymmetry</a:t>
            </a:r>
            <a:endParaRPr/>
          </a:p>
          <a:p>
            <a:pPr indent="457200" lvl="0" marL="0" rtl="0" algn="l">
              <a:spcBef>
                <a:spcPts val="0"/>
              </a:spcBef>
              <a:spcAft>
                <a:spcPts val="0"/>
              </a:spcAft>
              <a:buClr>
                <a:schemeClr val="dk1"/>
              </a:buClr>
              <a:buSzPts val="1100"/>
              <a:buFont typeface="Arial"/>
              <a:buNone/>
            </a:pPr>
            <a:r>
              <a:rPr lang="en"/>
              <a:t>-Clear Border</a:t>
            </a:r>
            <a:endParaRPr/>
          </a:p>
          <a:p>
            <a:pPr indent="457200" lvl="0" marL="0" rtl="0" algn="l">
              <a:spcBef>
                <a:spcPts val="0"/>
              </a:spcBef>
              <a:spcAft>
                <a:spcPts val="0"/>
              </a:spcAft>
              <a:buClr>
                <a:schemeClr val="dk1"/>
              </a:buClr>
              <a:buSzPts val="1100"/>
              <a:buFont typeface="Arial"/>
              <a:buNone/>
            </a:pPr>
            <a:r>
              <a:rPr lang="en"/>
              <a:t>-Darker Color</a:t>
            </a:r>
            <a:endParaRPr/>
          </a:p>
          <a:p>
            <a:pPr indent="457200" lvl="0" marL="0" rtl="0" algn="l">
              <a:spcBef>
                <a:spcPts val="0"/>
              </a:spcBef>
              <a:spcAft>
                <a:spcPts val="0"/>
              </a:spcAft>
              <a:buClr>
                <a:schemeClr val="dk1"/>
              </a:buClr>
              <a:buSzPts val="1100"/>
              <a:buFont typeface="Arial"/>
              <a:buNone/>
            </a:pPr>
            <a:r>
              <a:rPr lang="en"/>
              <a:t>-Diameter - tend to be 6mm or larger (unless detected early)</a:t>
            </a:r>
            <a:endParaRPr/>
          </a:p>
          <a:p>
            <a:pPr indent="457200" lvl="0" marL="0" rtl="0" algn="l">
              <a:spcBef>
                <a:spcPts val="0"/>
              </a:spcBef>
              <a:spcAft>
                <a:spcPts val="0"/>
              </a:spcAft>
              <a:buClr>
                <a:schemeClr val="dk1"/>
              </a:buClr>
              <a:buSzPts val="1100"/>
              <a:buFont typeface="Arial"/>
              <a:buNone/>
            </a:pPr>
            <a:r>
              <a:rPr lang="en"/>
              <a:t>-Evolution of the lesion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Purpose:</a:t>
            </a:r>
            <a:endParaRPr/>
          </a:p>
          <a:p>
            <a:pPr indent="0" lvl="0" marL="0" rtl="0" algn="l">
              <a:spcBef>
                <a:spcPts val="0"/>
              </a:spcBef>
              <a:spcAft>
                <a:spcPts val="0"/>
              </a:spcAft>
              <a:buNone/>
            </a:pPr>
            <a:r>
              <a:rPr lang="en"/>
              <a:t> -Build a binary </a:t>
            </a:r>
            <a:r>
              <a:rPr lang="en"/>
              <a:t>classification</a:t>
            </a:r>
            <a:r>
              <a:rPr lang="en"/>
              <a:t> model that </a:t>
            </a:r>
            <a:r>
              <a:rPr lang="en">
                <a:solidFill>
                  <a:schemeClr val="dk1"/>
                </a:solidFill>
              </a:rPr>
              <a:t>can aid in the early identification of Melanoma versus non-melanoma images as it can can greatly improve patient outcomes and survival rate</a:t>
            </a:r>
            <a:endParaRPr>
              <a:solidFill>
                <a:schemeClr val="dk1"/>
              </a:solidFill>
            </a:endParaRPr>
          </a:p>
          <a:p>
            <a:pPr indent="0" lvl="0" marL="0" rtl="0" algn="l">
              <a:spcBef>
                <a:spcPts val="0"/>
              </a:spcBef>
              <a:spcAft>
                <a:spcPts val="0"/>
              </a:spcAft>
              <a:buNone/>
            </a:pPr>
            <a:r>
              <a:rPr lang="en">
                <a:solidFill>
                  <a:schemeClr val="dk1"/>
                </a:solidFill>
              </a:rPr>
              <a:t>-especially useful in areas of the world where lab testing for skin lesions is not widely available</a:t>
            </a:r>
            <a:r>
              <a:rPr lang="en">
                <a:solidFill>
                  <a:schemeClr val="dk1"/>
                </a:solidFill>
              </a:rPr>
              <a:t>. This will lead to better early diagnosis and treatment of Melanoma.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dataset we are using has images and metadata on 8 different </a:t>
            </a:r>
            <a:r>
              <a:rPr lang="en">
                <a:solidFill>
                  <a:schemeClr val="dk1"/>
                </a:solidFill>
              </a:rPr>
              <a:t>skin lesions, one of them being melanoma,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7ff011d3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7ff011d3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give some context of the images we were working with, this is a breakout of an example of each type of the skin lesion we have in our dataset: </a:t>
            </a:r>
            <a:r>
              <a:rPr lang="en">
                <a:solidFill>
                  <a:schemeClr val="dk1"/>
                </a:solidFill>
              </a:rPr>
              <a:t>Melanoma, </a:t>
            </a:r>
            <a:r>
              <a:rPr lang="en" sz="1050">
                <a:solidFill>
                  <a:schemeClr val="dk1"/>
                </a:solidFill>
                <a:highlight>
                  <a:srgbClr val="FFFFFF"/>
                </a:highlight>
              </a:rPr>
              <a:t>Melanocytic nevus, Basal cell carcinoma, and 5 other types of non-life </a:t>
            </a:r>
            <a:r>
              <a:rPr lang="en" sz="1050">
                <a:solidFill>
                  <a:schemeClr val="dk1"/>
                </a:solidFill>
                <a:highlight>
                  <a:srgbClr val="FFFFFF"/>
                </a:highlight>
              </a:rPr>
              <a:t>threatening</a:t>
            </a:r>
            <a:r>
              <a:rPr lang="en" sz="1050">
                <a:solidFill>
                  <a:schemeClr val="dk1"/>
                </a:solidFill>
                <a:highlight>
                  <a:srgbClr val="FFFFFF"/>
                </a:highlight>
              </a:rPr>
              <a:t> skin lesions</a:t>
            </a:r>
            <a:r>
              <a:rPr lang="en"/>
              <a:t>.  As you can see, there lots of differences in the skin lesions like </a:t>
            </a:r>
            <a:r>
              <a:rPr lang="en">
                <a:solidFill>
                  <a:schemeClr val="dk1"/>
                </a:solidFill>
              </a:rPr>
              <a:t>the</a:t>
            </a:r>
            <a:r>
              <a:rPr lang="en">
                <a:solidFill>
                  <a:schemeClr val="dk1"/>
                </a:solidFill>
              </a:rPr>
              <a:t> size of the lesion and the color of the lesion, appearance of hair, </a:t>
            </a:r>
            <a:r>
              <a:rPr lang="en"/>
              <a:t>as well as differences in the photos </a:t>
            </a:r>
            <a:r>
              <a:rPr lang="en"/>
              <a:t>themselves</a:t>
            </a:r>
            <a:r>
              <a:rPr lang="en"/>
              <a:t>, things like their framing, the size of the photo, brightness, etc.. We knew we would need to take care of </a:t>
            </a:r>
            <a:r>
              <a:rPr lang="en"/>
              <a:t>differences</a:t>
            </a:r>
            <a:r>
              <a:rPr lang="en"/>
              <a:t> in the images </a:t>
            </a:r>
            <a:r>
              <a:rPr lang="en"/>
              <a:t>themselves</a:t>
            </a:r>
            <a:r>
              <a:rPr lang="en"/>
              <a:t> (not their content) in order to make our CNN classifier work well, as brian will talk about a bit later on in our data preprocessing.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7ff011d3b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7ff011d3b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a:t>
            </a:r>
            <a:endParaRPr/>
          </a:p>
          <a:p>
            <a:pPr indent="0" lvl="0" marL="0" rtl="0" algn="l">
              <a:spcBef>
                <a:spcPts val="0"/>
              </a:spcBef>
              <a:spcAft>
                <a:spcPts val="0"/>
              </a:spcAft>
              <a:buClr>
                <a:schemeClr val="dk1"/>
              </a:buClr>
              <a:buSzPts val="1100"/>
              <a:buFont typeface="Arial"/>
              <a:buNone/>
            </a:pPr>
            <a:r>
              <a:rPr lang="en">
                <a:solidFill>
                  <a:schemeClr val="dk1"/>
                </a:solidFill>
              </a:rPr>
              <a:t>in addition to the image data we had, we also had metadata on each image example, giving patient data such as sex, the general area of the body the lesion was found, the approximate age of the patient, and The ID of the lesion. Due to a high percentage of Null vlaues, we dropped lesion ID, and converted the type to Melanoma or not Melanoma.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7ff011d3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7ff011d3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to look into relationships between these variables and each of our 8 classes. Here are two that we found particularly interesting, showing skin lesion type occurs in different areas of the body at different rates. As we can see for melanoma, it is distributed fairly evenly across areas with high UV exposure the torso, head/neck, lower extremities, and upper extremities. Diseases like </a:t>
            </a:r>
            <a:r>
              <a:rPr lang="en" sz="1050">
                <a:solidFill>
                  <a:schemeClr val="dk1"/>
                </a:solidFill>
                <a:highlight>
                  <a:srgbClr val="FFFFFF"/>
                </a:highlight>
              </a:rPr>
              <a:t>Actinic keratosis on the other hand, generally only develop on the neck (top left). IN addition, we can see from the snapshot on the right that on average, melanoma patients were 8 years older than non-melanoma patients.  We felt this could be helpful in supplementing our Model later on. Now i will pass things along to brian to talk about our methodology and go deeper into our dataset, data processing, and sampling strategies.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a7a8129c8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a7a8129c8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study begins with the acquired dataset from </a:t>
            </a:r>
            <a:r>
              <a:rPr lang="en">
                <a:solidFill>
                  <a:schemeClr val="dk1"/>
                </a:solidFill>
              </a:rPr>
              <a:t>the International Skin Imaging Collaboration (ISIC) Challenge in 2019, which is built upon data from previous years in 2017 and 2018. This dataset contains just over 25,000 dermoscopic images for classification across 8 diagnostic categories of skin lesions, which are listed below the image here. We then determined a sampling strategy that successfully provides enough input data for our model to learn, but also remains compatible with our processing power capabilities. These image samples would then go through the image processing step where transformations and augmentations are applied, before we feed the data into our binary classification model. Seeing how melanoma is one of the most aggressive and life-threatening skin lesion categories, our objective is to train a model that can accurately classify a dermoscopic image as melanoma or not melanoma.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66635875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a66635875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Before we built out our model, we wanted to understand the distribution across the diagnostic categories. As seen from the figures, the dataset had an imbalanced number of images in each skin lesion class, with the largest number of images belonging to the NV class (n=12,875).  When we look at the breakdown of Melanoma versus non-Melanoma images, Melanoma images (n = 4,502) are much less represented compared to the totality of other classes (n = 20,809). This distribution had implications on the sampling strategy that we decided to 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a6663587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a6663587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In order to deal with our imbalanced data in building our model, we explored multiple sampling strategies in order to form a more balanced data set. This is critical is because if we only ran our model based off of a random sample of our data, our model will not have enough melanoma images to learn on, and will most likely overfit for our non-melanoma images.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considered undersampling from the non-melanoma images by taking an equal number of samples from each of our 7 non-melanoma classes. We then sampled an equal number of melanoma images, to effectively double the total sample size. Although this is not representative of the true distribution from our original data, it creates equal representation for our CNN to learn how to classify between the two classes.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Another undersampling technique that we explored was splitting images up into their respective Melanoma vs. Non-melanoma classes while ignoring non-melanoma subtypes. We then sampled 2261 images (half of the total number of melanoma images) from each class. We chose this sample size due to memory and RAM constraints while augmenting our data set and running our CNN model.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last sampling technique we explored was using SMOTE sampling in order to generate more melanoma image examples through a KNN classifier. Although SMOTE is traditionally a good method for overfitting underrepresented data, it was not the best technique due to computing constraints with RAM.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In our final analysis, we chose to utilize sampling technique 3, as it gave us the highest model accuracy and leveraged the largest number of images to train our model with.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a7a8129c8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a7a8129c8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Prior to applying machine learning algorithms, it is crucial to assess the quality of the dataset through a variety of image augmentation and transformation techniques. Our analysis attempts to capture the significance of data quality on the ability for models to learn by comparing the model results of augmented data and non-augmented data.The preprocessing begins with splitting the sampled dataset into a 60:20:20 split for train, validation, and test sets. For all data splits, we applied image transformation by resizing all images to 200x200 pixels. The original images were larger, so resizing the image is critical for optimizing the model’s training efficiency. (</a:t>
            </a:r>
            <a:r>
              <a:rPr lang="en">
                <a:solidFill>
                  <a:schemeClr val="dk1"/>
                </a:solidFill>
                <a:highlight>
                  <a:schemeClr val="accent4"/>
                </a:highlight>
              </a:rPr>
              <a:t>not all images started same size, the (300,225) size was for memory purposes)</a:t>
            </a:r>
            <a:endParaRPr>
              <a:solidFill>
                <a:schemeClr val="dk1"/>
              </a:solidFill>
              <a:highlight>
                <a:schemeClr val="accent4"/>
              </a:highlight>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All image augmentation techniques were applied on the training dataset split only and are tuned to default values as follows: </a:t>
            </a:r>
            <a:r>
              <a:rPr b="1" lang="en">
                <a:solidFill>
                  <a:schemeClr val="dk1"/>
                </a:solidFill>
              </a:rPr>
              <a:t>1)</a:t>
            </a:r>
            <a:r>
              <a:rPr lang="en">
                <a:solidFill>
                  <a:schemeClr val="dk1"/>
                </a:solidFill>
              </a:rPr>
              <a:t> Delta (brightness) = 0.5; </a:t>
            </a:r>
            <a:r>
              <a:rPr b="1" lang="en">
                <a:solidFill>
                  <a:schemeClr val="dk1"/>
                </a:solidFill>
              </a:rPr>
              <a:t>2)</a:t>
            </a:r>
            <a:r>
              <a:rPr lang="en">
                <a:solidFill>
                  <a:schemeClr val="dk1"/>
                </a:solidFill>
              </a:rPr>
              <a:t> Contrast Factor = 4; </a:t>
            </a:r>
            <a:r>
              <a:rPr b="1" lang="en">
                <a:solidFill>
                  <a:schemeClr val="dk1"/>
                </a:solidFill>
              </a:rPr>
              <a:t>3)</a:t>
            </a:r>
            <a:r>
              <a:rPr lang="en">
                <a:solidFill>
                  <a:schemeClr val="dk1"/>
                </a:solidFill>
              </a:rPr>
              <a:t> Left right random flip. We anticipate that applying image augmentation techniques will improve the performance of our model by increasing the amount of training data to learn our model. A larger amount of training data could also force the model to generalize all samples rather than overfit.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Classification of Dermoscopic Skin Lesion Images: Melanoma &amp; Non-Melanoma</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Jake Pistotnik, Jinsoo-Chung, Brian Tung</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1: CNN Results</a:t>
            </a:r>
            <a:endParaRPr/>
          </a:p>
        </p:txBody>
      </p:sp>
      <p:pic>
        <p:nvPicPr>
          <p:cNvPr id="173" name="Google Shape;173;p22"/>
          <p:cNvPicPr preferRelativeResize="0"/>
          <p:nvPr/>
        </p:nvPicPr>
        <p:blipFill>
          <a:blip r:embed="rId3">
            <a:alphaModFix/>
          </a:blip>
          <a:stretch>
            <a:fillRect/>
          </a:stretch>
        </p:blipFill>
        <p:spPr>
          <a:xfrm>
            <a:off x="4278278" y="1152475"/>
            <a:ext cx="4554025" cy="3367150"/>
          </a:xfrm>
          <a:prstGeom prst="rect">
            <a:avLst/>
          </a:prstGeom>
          <a:noFill/>
          <a:ln>
            <a:noFill/>
          </a:ln>
        </p:spPr>
      </p:pic>
      <p:sp>
        <p:nvSpPr>
          <p:cNvPr id="174" name="Google Shape;174;p22"/>
          <p:cNvSpPr txBox="1"/>
          <p:nvPr>
            <p:ph idx="1" type="body"/>
          </p:nvPr>
        </p:nvSpPr>
        <p:spPr>
          <a:xfrm>
            <a:off x="311700" y="1152475"/>
            <a:ext cx="36837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Initial model ran with following parameters:</a:t>
            </a:r>
            <a:endParaRPr/>
          </a:p>
          <a:p>
            <a:pPr indent="-342900" lvl="0" marL="457200" rtl="0" algn="l">
              <a:spcBef>
                <a:spcPts val="1200"/>
              </a:spcBef>
              <a:spcAft>
                <a:spcPts val="0"/>
              </a:spcAft>
              <a:buSzPts val="1800"/>
              <a:buChar char="-"/>
            </a:pPr>
            <a:r>
              <a:rPr lang="en"/>
              <a:t>Optimizer: Adam</a:t>
            </a:r>
            <a:endParaRPr/>
          </a:p>
          <a:p>
            <a:pPr indent="-342900" lvl="0" marL="457200" rtl="0" algn="l">
              <a:spcBef>
                <a:spcPts val="0"/>
              </a:spcBef>
              <a:spcAft>
                <a:spcPts val="0"/>
              </a:spcAft>
              <a:buSzPts val="1800"/>
              <a:buChar char="-"/>
            </a:pPr>
            <a:r>
              <a:rPr lang="en"/>
              <a:t>Learning Rate: 0.001</a:t>
            </a:r>
            <a:endParaRPr/>
          </a:p>
          <a:p>
            <a:pPr indent="-342900" lvl="0" marL="457200" rtl="0" algn="l">
              <a:spcBef>
                <a:spcPts val="0"/>
              </a:spcBef>
              <a:spcAft>
                <a:spcPts val="0"/>
              </a:spcAft>
              <a:buSzPts val="1800"/>
              <a:buChar char="-"/>
            </a:pPr>
            <a:r>
              <a:rPr lang="en"/>
              <a:t>Loss Function: Binary Cross Entropy</a:t>
            </a:r>
            <a:endParaRPr/>
          </a:p>
          <a:p>
            <a:pPr indent="-342900" lvl="0" marL="457200" rtl="0" algn="l">
              <a:spcBef>
                <a:spcPts val="0"/>
              </a:spcBef>
              <a:spcAft>
                <a:spcPts val="0"/>
              </a:spcAft>
              <a:buSzPts val="1800"/>
              <a:buChar char="-"/>
            </a:pPr>
            <a:r>
              <a:rPr lang="en"/>
              <a:t>Epoch: 20</a:t>
            </a:r>
            <a:endParaRPr/>
          </a:p>
          <a:p>
            <a:pPr indent="-342900" lvl="0" marL="457200" rtl="0" algn="l">
              <a:spcBef>
                <a:spcPts val="0"/>
              </a:spcBef>
              <a:spcAft>
                <a:spcPts val="0"/>
              </a:spcAft>
              <a:buSzPts val="1800"/>
              <a:buChar char="-"/>
            </a:pPr>
            <a:r>
              <a:rPr lang="en"/>
              <a:t>Brightness: 0.5</a:t>
            </a:r>
            <a:endParaRPr/>
          </a:p>
          <a:p>
            <a:pPr indent="-342900" lvl="0" marL="457200" rtl="0" algn="l">
              <a:spcBef>
                <a:spcPts val="0"/>
              </a:spcBef>
              <a:spcAft>
                <a:spcPts val="0"/>
              </a:spcAft>
              <a:buSzPts val="1800"/>
              <a:buChar char="-"/>
            </a:pPr>
            <a:r>
              <a:rPr lang="en"/>
              <a:t>Contrast: 4</a:t>
            </a:r>
            <a:endParaRPr/>
          </a:p>
          <a:p>
            <a:pPr indent="-342900" lvl="0" marL="457200" rtl="0" algn="l">
              <a:spcBef>
                <a:spcPts val="0"/>
              </a:spcBef>
              <a:spcAft>
                <a:spcPts val="0"/>
              </a:spcAft>
              <a:buSzPts val="1800"/>
              <a:buChar char="-"/>
            </a:pPr>
            <a:r>
              <a:rPr lang="en"/>
              <a:t>Flip: True</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1: CNN Results Cont.</a:t>
            </a:r>
            <a:endParaRPr/>
          </a:p>
        </p:txBody>
      </p:sp>
      <p:pic>
        <p:nvPicPr>
          <p:cNvPr id="180" name="Google Shape;180;p23"/>
          <p:cNvPicPr preferRelativeResize="0"/>
          <p:nvPr/>
        </p:nvPicPr>
        <p:blipFill>
          <a:blip r:embed="rId3">
            <a:alphaModFix/>
          </a:blip>
          <a:stretch>
            <a:fillRect/>
          </a:stretch>
        </p:blipFill>
        <p:spPr>
          <a:xfrm>
            <a:off x="948975" y="1086100"/>
            <a:ext cx="7246050" cy="2601150"/>
          </a:xfrm>
          <a:prstGeom prst="rect">
            <a:avLst/>
          </a:prstGeom>
          <a:noFill/>
          <a:ln>
            <a:noFill/>
          </a:ln>
        </p:spPr>
      </p:pic>
      <p:sp>
        <p:nvSpPr>
          <p:cNvPr id="181" name="Google Shape;181;p23"/>
          <p:cNvSpPr txBox="1"/>
          <p:nvPr>
            <p:ph idx="1" type="body"/>
          </p:nvPr>
        </p:nvSpPr>
        <p:spPr>
          <a:xfrm>
            <a:off x="311700" y="3860175"/>
            <a:ext cx="8520600" cy="115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Baseline Accuracy: 49%</a:t>
            </a:r>
            <a:endParaRPr/>
          </a:p>
          <a:p>
            <a:pPr indent="0" lvl="0" marL="0" rtl="0" algn="ctr">
              <a:spcBef>
                <a:spcPts val="1200"/>
              </a:spcBef>
              <a:spcAft>
                <a:spcPts val="0"/>
              </a:spcAft>
              <a:buNone/>
            </a:pPr>
            <a:r>
              <a:rPr lang="en"/>
              <a:t>Unaugmented data: Training Accuracy: 68%  |  Val Accuracy: 54%</a:t>
            </a:r>
            <a:r>
              <a:rPr b="1" lang="en"/>
              <a:t>   |   Test Accuracy: 53%</a:t>
            </a:r>
            <a:r>
              <a:rPr lang="en"/>
              <a:t> </a:t>
            </a:r>
            <a:endParaRPr/>
          </a:p>
          <a:p>
            <a:pPr indent="0" lvl="0" marL="0" rtl="0" algn="ctr">
              <a:spcBef>
                <a:spcPts val="1200"/>
              </a:spcBef>
              <a:spcAft>
                <a:spcPts val="1200"/>
              </a:spcAft>
              <a:buNone/>
            </a:pPr>
            <a:r>
              <a:rPr lang="en"/>
              <a:t>Augmented Data: Training Accuracy: 93%  |  </a:t>
            </a:r>
            <a:r>
              <a:rPr lang="en"/>
              <a:t>Val Accuracy: 66%   | </a:t>
            </a:r>
            <a:r>
              <a:rPr b="1" lang="en"/>
              <a:t>  Test Accuracy: 64%</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4"/>
          <p:cNvPicPr preferRelativeResize="0"/>
          <p:nvPr/>
        </p:nvPicPr>
        <p:blipFill>
          <a:blip r:embed="rId3">
            <a:alphaModFix/>
          </a:blip>
          <a:stretch>
            <a:fillRect/>
          </a:stretch>
        </p:blipFill>
        <p:spPr>
          <a:xfrm>
            <a:off x="152400" y="1253442"/>
            <a:ext cx="8930101" cy="2617458"/>
          </a:xfrm>
          <a:prstGeom prst="rect">
            <a:avLst/>
          </a:prstGeom>
          <a:noFill/>
          <a:ln>
            <a:noFill/>
          </a:ln>
        </p:spPr>
      </p:pic>
      <p:sp>
        <p:nvSpPr>
          <p:cNvPr id="187" name="Google Shape;18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1: CNN Hyperparameter Tuning</a:t>
            </a:r>
            <a:endParaRPr/>
          </a:p>
        </p:txBody>
      </p:sp>
      <p:sp>
        <p:nvSpPr>
          <p:cNvPr id="188" name="Google Shape;188;p24"/>
          <p:cNvSpPr txBox="1"/>
          <p:nvPr>
            <p:ph idx="1" type="body"/>
          </p:nvPr>
        </p:nvSpPr>
        <p:spPr>
          <a:xfrm>
            <a:off x="311700" y="4023300"/>
            <a:ext cx="8520600" cy="98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Explored hyperparameters one by one</a:t>
            </a:r>
            <a:endParaRPr/>
          </a:p>
          <a:p>
            <a:pPr indent="0" lvl="0" marL="0" rtl="0" algn="l">
              <a:spcBef>
                <a:spcPts val="1200"/>
              </a:spcBef>
              <a:spcAft>
                <a:spcPts val="1200"/>
              </a:spcAft>
              <a:buNone/>
            </a:pPr>
            <a:r>
              <a:rPr lang="en"/>
              <a:t>Best parameter: Larger pool size &amp; smaller kernel size</a:t>
            </a:r>
            <a:endParaRPr/>
          </a:p>
        </p:txBody>
      </p:sp>
      <p:sp>
        <p:nvSpPr>
          <p:cNvPr id="189" name="Google Shape;189;p24"/>
          <p:cNvSpPr/>
          <p:nvPr/>
        </p:nvSpPr>
        <p:spPr>
          <a:xfrm>
            <a:off x="183150" y="1755333"/>
            <a:ext cx="8930100" cy="2589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183150" y="2253108"/>
            <a:ext cx="8930100" cy="2589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1: CNN Final Results</a:t>
            </a:r>
            <a:endParaRPr/>
          </a:p>
          <a:p>
            <a:pPr indent="0" lvl="0" marL="0" rtl="0" algn="l">
              <a:spcBef>
                <a:spcPts val="0"/>
              </a:spcBef>
              <a:spcAft>
                <a:spcPts val="0"/>
              </a:spcAft>
              <a:buNone/>
            </a:pPr>
            <a:r>
              <a:t/>
            </a:r>
            <a:endParaRPr/>
          </a:p>
        </p:txBody>
      </p:sp>
      <p:sp>
        <p:nvSpPr>
          <p:cNvPr id="196" name="Google Shape;196;p25"/>
          <p:cNvSpPr txBox="1"/>
          <p:nvPr>
            <p:ph idx="1" type="body"/>
          </p:nvPr>
        </p:nvSpPr>
        <p:spPr>
          <a:xfrm>
            <a:off x="311700" y="4084125"/>
            <a:ext cx="8692800" cy="9018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Non-Hyperparameter Tuned Data: </a:t>
            </a:r>
            <a:r>
              <a:rPr lang="en"/>
              <a:t>Training Accuracy: 93%  |  Val Accuracy: 66%   | </a:t>
            </a:r>
            <a:r>
              <a:rPr b="1" lang="en"/>
              <a:t>  Test Accuracy: 64%</a:t>
            </a:r>
            <a:endParaRPr/>
          </a:p>
          <a:p>
            <a:pPr indent="0" lvl="0" marL="0" rtl="0" algn="ctr">
              <a:spcBef>
                <a:spcPts val="1200"/>
              </a:spcBef>
              <a:spcAft>
                <a:spcPts val="1200"/>
              </a:spcAft>
              <a:buNone/>
            </a:pPr>
            <a:r>
              <a:rPr lang="en"/>
              <a:t>Hyperparameter Tuned</a:t>
            </a:r>
            <a:r>
              <a:rPr lang="en"/>
              <a:t> Data: Training Accuracy: 97%  |  Val Accuracy: 72%   | </a:t>
            </a:r>
            <a:r>
              <a:rPr b="1" lang="en"/>
              <a:t>  Test Accuracy: 71%</a:t>
            </a:r>
            <a:endParaRPr/>
          </a:p>
        </p:txBody>
      </p:sp>
      <p:pic>
        <p:nvPicPr>
          <p:cNvPr id="197" name="Google Shape;197;p25"/>
          <p:cNvPicPr preferRelativeResize="0"/>
          <p:nvPr/>
        </p:nvPicPr>
        <p:blipFill>
          <a:blip r:embed="rId3">
            <a:alphaModFix/>
          </a:blip>
          <a:stretch>
            <a:fillRect/>
          </a:stretch>
        </p:blipFill>
        <p:spPr>
          <a:xfrm>
            <a:off x="5556175" y="1017725"/>
            <a:ext cx="3503848" cy="2761600"/>
          </a:xfrm>
          <a:prstGeom prst="rect">
            <a:avLst/>
          </a:prstGeom>
          <a:noFill/>
          <a:ln>
            <a:noFill/>
          </a:ln>
        </p:spPr>
      </p:pic>
      <p:pic>
        <p:nvPicPr>
          <p:cNvPr id="198" name="Google Shape;198;p25"/>
          <p:cNvPicPr preferRelativeResize="0"/>
          <p:nvPr/>
        </p:nvPicPr>
        <p:blipFill>
          <a:blip r:embed="rId4">
            <a:alphaModFix/>
          </a:blip>
          <a:stretch>
            <a:fillRect/>
          </a:stretch>
        </p:blipFill>
        <p:spPr>
          <a:xfrm>
            <a:off x="124175" y="1416600"/>
            <a:ext cx="5313249" cy="1989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Limitations</a:t>
            </a:r>
            <a:endParaRPr/>
          </a:p>
        </p:txBody>
      </p:sp>
      <p:pic>
        <p:nvPicPr>
          <p:cNvPr id="204" name="Google Shape;204;p26"/>
          <p:cNvPicPr preferRelativeResize="0"/>
          <p:nvPr/>
        </p:nvPicPr>
        <p:blipFill>
          <a:blip r:embed="rId3">
            <a:alphaModFix/>
          </a:blip>
          <a:stretch>
            <a:fillRect/>
          </a:stretch>
        </p:blipFill>
        <p:spPr>
          <a:xfrm>
            <a:off x="218350" y="2147025"/>
            <a:ext cx="4954225" cy="2790675"/>
          </a:xfrm>
          <a:prstGeom prst="rect">
            <a:avLst/>
          </a:prstGeom>
          <a:noFill/>
          <a:ln>
            <a:noFill/>
          </a:ln>
        </p:spPr>
      </p:pic>
      <p:sp>
        <p:nvSpPr>
          <p:cNvPr id="205" name="Google Shape;205;p26"/>
          <p:cNvSpPr/>
          <p:nvPr/>
        </p:nvSpPr>
        <p:spPr>
          <a:xfrm>
            <a:off x="1381575" y="1271300"/>
            <a:ext cx="2091000" cy="717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Inconsistent Image Quality</a:t>
            </a:r>
            <a:endParaRPr/>
          </a:p>
        </p:txBody>
      </p:sp>
      <p:sp>
        <p:nvSpPr>
          <p:cNvPr id="206" name="Google Shape;206;p26"/>
          <p:cNvSpPr/>
          <p:nvPr/>
        </p:nvSpPr>
        <p:spPr>
          <a:xfrm>
            <a:off x="6141050" y="1271299"/>
            <a:ext cx="1369200" cy="717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Low Computing Power</a:t>
            </a:r>
            <a:endParaRPr/>
          </a:p>
        </p:txBody>
      </p:sp>
      <p:sp>
        <p:nvSpPr>
          <p:cNvPr id="207" name="Google Shape;207;p26"/>
          <p:cNvSpPr txBox="1"/>
          <p:nvPr/>
        </p:nvSpPr>
        <p:spPr>
          <a:xfrm>
            <a:off x="5675575" y="2165675"/>
            <a:ext cx="2791200" cy="1693200"/>
          </a:xfrm>
          <a:prstGeom prst="rect">
            <a:avLst/>
          </a:prstGeom>
          <a:solidFill>
            <a:schemeClr val="dk1"/>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Large number of parameters and images yet low resource </a:t>
            </a:r>
            <a:r>
              <a:rPr lang="en"/>
              <a:t>availability</a:t>
            </a:r>
            <a:endParaRPr/>
          </a:p>
          <a:p>
            <a:pPr indent="-317500" lvl="0" marL="457200" rtl="0" algn="l">
              <a:spcBef>
                <a:spcPts val="0"/>
              </a:spcBef>
              <a:spcAft>
                <a:spcPts val="0"/>
              </a:spcAft>
              <a:buSzPts val="1400"/>
              <a:buChar char="-"/>
            </a:pPr>
            <a:r>
              <a:rPr lang="en"/>
              <a:t>Large time required for training per each hyperparameter setting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311700" y="146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Random Forest Decision tree</a:t>
            </a:r>
            <a:endParaRPr/>
          </a:p>
        </p:txBody>
      </p:sp>
      <p:sp>
        <p:nvSpPr>
          <p:cNvPr id="213" name="Google Shape;213;p27"/>
          <p:cNvSpPr txBox="1"/>
          <p:nvPr/>
        </p:nvSpPr>
        <p:spPr>
          <a:xfrm>
            <a:off x="774300" y="962325"/>
            <a:ext cx="32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214" name="Google Shape;214;p27"/>
          <p:cNvSpPr txBox="1"/>
          <p:nvPr/>
        </p:nvSpPr>
        <p:spPr>
          <a:xfrm>
            <a:off x="609406" y="877725"/>
            <a:ext cx="62487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Average"/>
                <a:ea typeface="Average"/>
                <a:cs typeface="Average"/>
                <a:sym typeface="Average"/>
              </a:rPr>
              <a:t>Pros</a:t>
            </a:r>
            <a:r>
              <a:rPr lang="en" sz="2500">
                <a:solidFill>
                  <a:schemeClr val="dk1"/>
                </a:solidFill>
                <a:latin typeface="Average"/>
                <a:ea typeface="Average"/>
                <a:cs typeface="Average"/>
                <a:sym typeface="Average"/>
              </a:rPr>
              <a:t>:</a:t>
            </a:r>
            <a:endParaRPr sz="25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sz="1800">
                <a:solidFill>
                  <a:schemeClr val="dk1"/>
                </a:solidFill>
                <a:latin typeface="Average"/>
                <a:ea typeface="Average"/>
                <a:cs typeface="Average"/>
                <a:sym typeface="Average"/>
              </a:rPr>
              <a:t>Avoiding overfitting </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sz="1800">
                <a:solidFill>
                  <a:schemeClr val="dk1"/>
                </a:solidFill>
                <a:latin typeface="Average"/>
                <a:ea typeface="Average"/>
                <a:cs typeface="Average"/>
                <a:sym typeface="Average"/>
              </a:rPr>
              <a:t>Very Accurate for classification</a:t>
            </a:r>
            <a:endParaRPr sz="1800">
              <a:solidFill>
                <a:schemeClr val="dk1"/>
              </a:solidFill>
              <a:latin typeface="Average"/>
              <a:ea typeface="Average"/>
              <a:cs typeface="Average"/>
              <a:sym typeface="Average"/>
            </a:endParaRPr>
          </a:p>
        </p:txBody>
      </p:sp>
      <p:sp>
        <p:nvSpPr>
          <p:cNvPr id="215" name="Google Shape;215;p27"/>
          <p:cNvSpPr txBox="1"/>
          <p:nvPr/>
        </p:nvSpPr>
        <p:spPr>
          <a:xfrm>
            <a:off x="609406" y="2713975"/>
            <a:ext cx="62487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Average"/>
                <a:ea typeface="Average"/>
                <a:cs typeface="Average"/>
                <a:sym typeface="Average"/>
              </a:rPr>
              <a:t>Cons</a:t>
            </a:r>
            <a:r>
              <a:rPr lang="en" sz="2500">
                <a:solidFill>
                  <a:schemeClr val="dk1"/>
                </a:solidFill>
                <a:latin typeface="Average"/>
                <a:ea typeface="Average"/>
                <a:cs typeface="Average"/>
                <a:sym typeface="Average"/>
              </a:rPr>
              <a:t>:</a:t>
            </a:r>
            <a:endParaRPr sz="25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sz="1800">
                <a:solidFill>
                  <a:schemeClr val="dk1"/>
                </a:solidFill>
                <a:latin typeface="Average"/>
                <a:ea typeface="Average"/>
                <a:cs typeface="Average"/>
                <a:sym typeface="Average"/>
              </a:rPr>
              <a:t>Very difficult to interpret</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AutoNum type="arabicPeriod"/>
            </a:pPr>
            <a:r>
              <a:rPr lang="en" sz="1800">
                <a:solidFill>
                  <a:schemeClr val="dk1"/>
                </a:solidFill>
                <a:latin typeface="Average"/>
                <a:ea typeface="Average"/>
                <a:cs typeface="Average"/>
                <a:sym typeface="Average"/>
              </a:rPr>
              <a:t>Can be time </a:t>
            </a:r>
            <a:r>
              <a:rPr lang="en" sz="1800">
                <a:solidFill>
                  <a:schemeClr val="dk1"/>
                </a:solidFill>
                <a:latin typeface="Average"/>
                <a:ea typeface="Average"/>
                <a:cs typeface="Average"/>
                <a:sym typeface="Average"/>
              </a:rPr>
              <a:t>consuming</a:t>
            </a:r>
            <a:endParaRPr sz="1800">
              <a:solidFill>
                <a:schemeClr val="dk1"/>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a:blip r:embed="rId3">
            <a:alphaModFix/>
          </a:blip>
          <a:stretch>
            <a:fillRect/>
          </a:stretch>
        </p:blipFill>
        <p:spPr>
          <a:xfrm>
            <a:off x="6874350" y="4255450"/>
            <a:ext cx="1884900" cy="677900"/>
          </a:xfrm>
          <a:prstGeom prst="rect">
            <a:avLst/>
          </a:prstGeom>
          <a:noFill/>
          <a:ln>
            <a:noFill/>
          </a:ln>
        </p:spPr>
      </p:pic>
      <p:sp>
        <p:nvSpPr>
          <p:cNvPr id="221" name="Google Shape;221;p28"/>
          <p:cNvSpPr txBox="1"/>
          <p:nvPr>
            <p:ph type="title"/>
          </p:nvPr>
        </p:nvSpPr>
        <p:spPr>
          <a:xfrm>
            <a:off x="311700" y="146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Random Forest</a:t>
            </a:r>
            <a:endParaRPr/>
          </a:p>
        </p:txBody>
      </p:sp>
      <p:pic>
        <p:nvPicPr>
          <p:cNvPr id="222" name="Google Shape;222;p28"/>
          <p:cNvPicPr preferRelativeResize="0"/>
          <p:nvPr/>
        </p:nvPicPr>
        <p:blipFill>
          <a:blip r:embed="rId4">
            <a:alphaModFix/>
          </a:blip>
          <a:stretch>
            <a:fillRect/>
          </a:stretch>
        </p:blipFill>
        <p:spPr>
          <a:xfrm>
            <a:off x="1882700" y="4255450"/>
            <a:ext cx="4818349" cy="677900"/>
          </a:xfrm>
          <a:prstGeom prst="rect">
            <a:avLst/>
          </a:prstGeom>
          <a:noFill/>
          <a:ln>
            <a:noFill/>
          </a:ln>
        </p:spPr>
      </p:pic>
      <p:pic>
        <p:nvPicPr>
          <p:cNvPr id="223" name="Google Shape;223;p28"/>
          <p:cNvPicPr preferRelativeResize="0"/>
          <p:nvPr/>
        </p:nvPicPr>
        <p:blipFill>
          <a:blip r:embed="rId5">
            <a:alphaModFix/>
          </a:blip>
          <a:stretch>
            <a:fillRect/>
          </a:stretch>
        </p:blipFill>
        <p:spPr>
          <a:xfrm>
            <a:off x="1882700" y="3040013"/>
            <a:ext cx="4747453" cy="898625"/>
          </a:xfrm>
          <a:prstGeom prst="rect">
            <a:avLst/>
          </a:prstGeom>
          <a:noFill/>
          <a:ln>
            <a:noFill/>
          </a:ln>
        </p:spPr>
      </p:pic>
      <p:sp>
        <p:nvSpPr>
          <p:cNvPr id="224" name="Google Shape;224;p28"/>
          <p:cNvSpPr txBox="1"/>
          <p:nvPr/>
        </p:nvSpPr>
        <p:spPr>
          <a:xfrm>
            <a:off x="266463" y="1283100"/>
            <a:ext cx="1803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Average"/>
                <a:ea typeface="Average"/>
                <a:cs typeface="Average"/>
                <a:sym typeface="Average"/>
              </a:rPr>
              <a:t>Data:</a:t>
            </a:r>
            <a:endParaRPr sz="2500">
              <a:solidFill>
                <a:schemeClr val="dk1"/>
              </a:solidFill>
              <a:latin typeface="Average"/>
              <a:ea typeface="Average"/>
              <a:cs typeface="Average"/>
              <a:sym typeface="Average"/>
            </a:endParaRPr>
          </a:p>
        </p:txBody>
      </p:sp>
      <p:sp>
        <p:nvSpPr>
          <p:cNvPr id="225" name="Google Shape;225;p28"/>
          <p:cNvSpPr txBox="1"/>
          <p:nvPr/>
        </p:nvSpPr>
        <p:spPr>
          <a:xfrm>
            <a:off x="266463" y="2984350"/>
            <a:ext cx="1803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Average"/>
                <a:ea typeface="Average"/>
                <a:cs typeface="Average"/>
                <a:sym typeface="Average"/>
              </a:rPr>
              <a:t>Training Results:</a:t>
            </a:r>
            <a:endParaRPr sz="2500">
              <a:solidFill>
                <a:schemeClr val="dk1"/>
              </a:solidFill>
              <a:latin typeface="Average"/>
              <a:ea typeface="Average"/>
              <a:cs typeface="Average"/>
              <a:sym typeface="Average"/>
            </a:endParaRPr>
          </a:p>
        </p:txBody>
      </p:sp>
      <p:sp>
        <p:nvSpPr>
          <p:cNvPr id="226" name="Google Shape;226;p28"/>
          <p:cNvSpPr txBox="1"/>
          <p:nvPr/>
        </p:nvSpPr>
        <p:spPr>
          <a:xfrm>
            <a:off x="266463" y="4073000"/>
            <a:ext cx="1803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Average"/>
                <a:ea typeface="Average"/>
                <a:cs typeface="Average"/>
                <a:sym typeface="Average"/>
              </a:rPr>
              <a:t>Testing </a:t>
            </a:r>
            <a:endParaRPr sz="2500">
              <a:solidFill>
                <a:schemeClr val="dk1"/>
              </a:solidFill>
              <a:latin typeface="Average"/>
              <a:ea typeface="Average"/>
              <a:cs typeface="Average"/>
              <a:sym typeface="Average"/>
            </a:endParaRPr>
          </a:p>
          <a:p>
            <a:pPr indent="0" lvl="0" marL="0" rtl="0" algn="l">
              <a:spcBef>
                <a:spcPts val="0"/>
              </a:spcBef>
              <a:spcAft>
                <a:spcPts val="0"/>
              </a:spcAft>
              <a:buNone/>
            </a:pPr>
            <a:r>
              <a:rPr lang="en" sz="2500">
                <a:solidFill>
                  <a:schemeClr val="dk1"/>
                </a:solidFill>
                <a:latin typeface="Average"/>
                <a:ea typeface="Average"/>
                <a:cs typeface="Average"/>
                <a:sym typeface="Average"/>
              </a:rPr>
              <a:t>Results:</a:t>
            </a:r>
            <a:endParaRPr sz="2500">
              <a:solidFill>
                <a:schemeClr val="dk1"/>
              </a:solidFill>
              <a:latin typeface="Average"/>
              <a:ea typeface="Average"/>
              <a:cs typeface="Average"/>
              <a:sym typeface="Average"/>
            </a:endParaRPr>
          </a:p>
        </p:txBody>
      </p:sp>
      <p:pic>
        <p:nvPicPr>
          <p:cNvPr id="227" name="Google Shape;227;p28"/>
          <p:cNvPicPr preferRelativeResize="0"/>
          <p:nvPr/>
        </p:nvPicPr>
        <p:blipFill>
          <a:blip r:embed="rId6">
            <a:alphaModFix/>
          </a:blip>
          <a:stretch>
            <a:fillRect/>
          </a:stretch>
        </p:blipFill>
        <p:spPr>
          <a:xfrm>
            <a:off x="1882700" y="719075"/>
            <a:ext cx="4747451" cy="2108811"/>
          </a:xfrm>
          <a:prstGeom prst="rect">
            <a:avLst/>
          </a:prstGeom>
          <a:noFill/>
          <a:ln>
            <a:noFill/>
          </a:ln>
        </p:spPr>
      </p:pic>
      <p:sp>
        <p:nvSpPr>
          <p:cNvPr id="228" name="Google Shape;228;p28"/>
          <p:cNvSpPr txBox="1"/>
          <p:nvPr/>
        </p:nvSpPr>
        <p:spPr>
          <a:xfrm>
            <a:off x="6836450" y="4301900"/>
            <a:ext cx="1884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Courier New"/>
                <a:ea typeface="Courier New"/>
                <a:cs typeface="Courier New"/>
                <a:sym typeface="Courier New"/>
              </a:rPr>
              <a:t>Baseline</a:t>
            </a:r>
            <a:endParaRPr b="1"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300">
                <a:solidFill>
                  <a:schemeClr val="dk1"/>
                </a:solidFill>
                <a:latin typeface="Courier New"/>
                <a:ea typeface="Courier New"/>
                <a:cs typeface="Courier New"/>
                <a:sym typeface="Courier New"/>
              </a:rPr>
              <a:t>Accuracy: 51.64%</a:t>
            </a:r>
            <a:endParaRPr b="1" sz="1300">
              <a:solidFill>
                <a:schemeClr val="dk1"/>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2564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Random Forest Graph </a:t>
            </a:r>
            <a:endParaRPr/>
          </a:p>
        </p:txBody>
      </p:sp>
      <p:pic>
        <p:nvPicPr>
          <p:cNvPr id="234" name="Google Shape;234;p29"/>
          <p:cNvPicPr preferRelativeResize="0"/>
          <p:nvPr/>
        </p:nvPicPr>
        <p:blipFill rotWithShape="1">
          <a:blip r:embed="rId3">
            <a:alphaModFix/>
          </a:blip>
          <a:srcRect b="0" l="0" r="36816" t="0"/>
          <a:stretch/>
        </p:blipFill>
        <p:spPr>
          <a:xfrm>
            <a:off x="6006900" y="2134200"/>
            <a:ext cx="3081800" cy="961100"/>
          </a:xfrm>
          <a:prstGeom prst="rect">
            <a:avLst/>
          </a:prstGeom>
          <a:noFill/>
          <a:ln>
            <a:noFill/>
          </a:ln>
        </p:spPr>
      </p:pic>
      <p:pic>
        <p:nvPicPr>
          <p:cNvPr id="235" name="Google Shape;235;p29"/>
          <p:cNvPicPr preferRelativeResize="0"/>
          <p:nvPr/>
        </p:nvPicPr>
        <p:blipFill rotWithShape="1">
          <a:blip r:embed="rId4">
            <a:alphaModFix/>
          </a:blip>
          <a:srcRect b="0" l="0" r="33853" t="0"/>
          <a:stretch/>
        </p:blipFill>
        <p:spPr>
          <a:xfrm>
            <a:off x="0" y="572700"/>
            <a:ext cx="6114248" cy="4084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41" name="Google Shape;24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Better, more standard images</a:t>
            </a:r>
            <a:endParaRPr sz="2500"/>
          </a:p>
          <a:p>
            <a:pPr indent="-361950" lvl="1" marL="914400" rtl="0" algn="l">
              <a:spcBef>
                <a:spcPts val="0"/>
              </a:spcBef>
              <a:spcAft>
                <a:spcPts val="0"/>
              </a:spcAft>
              <a:buSzPts val="2100"/>
              <a:buChar char="○"/>
            </a:pPr>
            <a:r>
              <a:rPr lang="en" sz="2100"/>
              <a:t>Clean shaven for more </a:t>
            </a:r>
            <a:r>
              <a:rPr lang="en" sz="2100"/>
              <a:t>visibility</a:t>
            </a:r>
            <a:endParaRPr sz="2100"/>
          </a:p>
          <a:p>
            <a:pPr indent="-361950" lvl="1" marL="914400" rtl="0" algn="l">
              <a:spcBef>
                <a:spcPts val="0"/>
              </a:spcBef>
              <a:spcAft>
                <a:spcPts val="0"/>
              </a:spcAft>
              <a:buSzPts val="2100"/>
              <a:buChar char="○"/>
            </a:pPr>
            <a:r>
              <a:rPr lang="en" sz="2100"/>
              <a:t>Consistent framing, distance</a:t>
            </a:r>
            <a:endParaRPr sz="2100"/>
          </a:p>
          <a:p>
            <a:pPr indent="-387350" lvl="0" marL="457200" rtl="0" algn="l">
              <a:spcBef>
                <a:spcPts val="0"/>
              </a:spcBef>
              <a:spcAft>
                <a:spcPts val="0"/>
              </a:spcAft>
              <a:buSzPts val="2500"/>
              <a:buChar char="●"/>
            </a:pPr>
            <a:r>
              <a:rPr lang="en" sz="2500"/>
              <a:t>More Computational Power</a:t>
            </a:r>
            <a:endParaRPr sz="2500"/>
          </a:p>
          <a:p>
            <a:pPr indent="-387350" lvl="0" marL="457200" rtl="0" algn="l">
              <a:spcBef>
                <a:spcPts val="0"/>
              </a:spcBef>
              <a:spcAft>
                <a:spcPts val="0"/>
              </a:spcAft>
              <a:buSzPts val="2500"/>
              <a:buChar char="●"/>
            </a:pPr>
            <a:r>
              <a:rPr lang="en" sz="2500"/>
              <a:t>Working with doctors, health professionals, and patients</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6" name="Google Shape;66;p14"/>
          <p:cNvSpPr txBox="1"/>
          <p:nvPr>
            <p:ph idx="1" type="body"/>
          </p:nvPr>
        </p:nvSpPr>
        <p:spPr>
          <a:xfrm>
            <a:off x="151650" y="1115150"/>
            <a:ext cx="8736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Skin lesion</a:t>
            </a:r>
            <a:r>
              <a:rPr lang="en"/>
              <a:t> = skin with different characteristics with surrounding skin</a:t>
            </a:r>
            <a:endParaRPr/>
          </a:p>
          <a:p>
            <a:pPr indent="0" lvl="0" marL="0" rtl="0" algn="l">
              <a:spcBef>
                <a:spcPts val="1200"/>
              </a:spcBef>
              <a:spcAft>
                <a:spcPts val="0"/>
              </a:spcAft>
              <a:buNone/>
            </a:pPr>
            <a:r>
              <a:rPr b="1" lang="en"/>
              <a:t>Melanoma</a:t>
            </a:r>
            <a:r>
              <a:rPr lang="en"/>
              <a:t> = fatal form of  skin cancer if not detected early</a:t>
            </a:r>
            <a:endParaRPr/>
          </a:p>
          <a:p>
            <a:pPr indent="0" lvl="0" marL="0" rtl="0" algn="l">
              <a:spcBef>
                <a:spcPts val="1200"/>
              </a:spcBef>
              <a:spcAft>
                <a:spcPts val="0"/>
              </a:spcAft>
              <a:buNone/>
            </a:pPr>
            <a:r>
              <a:rPr b="1" lang="en"/>
              <a:t>5 year survival rate</a:t>
            </a:r>
            <a:r>
              <a:rPr lang="en"/>
              <a:t> = 99% if detected early</a:t>
            </a:r>
            <a:endParaRPr/>
          </a:p>
          <a:p>
            <a:pPr indent="0" lvl="0" marL="0" rtl="0" algn="l">
              <a:lnSpc>
                <a:spcPct val="100000"/>
              </a:lnSpc>
              <a:spcBef>
                <a:spcPts val="1200"/>
              </a:spcBef>
              <a:spcAft>
                <a:spcPts val="0"/>
              </a:spcAft>
              <a:buNone/>
            </a:pPr>
            <a:r>
              <a:rPr b="1" lang="en"/>
              <a:t>Characteristics of Melanoma:</a:t>
            </a:r>
            <a:endParaRPr b="1"/>
          </a:p>
          <a:p>
            <a:pPr indent="-334327" lvl="0" marL="457200" rtl="0" algn="l">
              <a:spcBef>
                <a:spcPts val="0"/>
              </a:spcBef>
              <a:spcAft>
                <a:spcPts val="0"/>
              </a:spcAft>
              <a:buSzPct val="100000"/>
              <a:buChar char="-"/>
            </a:pPr>
            <a:r>
              <a:rPr lang="en"/>
              <a:t>Can form in any part of the body, </a:t>
            </a:r>
            <a:endParaRPr/>
          </a:p>
          <a:p>
            <a:pPr indent="-310832" lvl="1" marL="914400" rtl="0" algn="l">
              <a:spcBef>
                <a:spcPts val="0"/>
              </a:spcBef>
              <a:spcAft>
                <a:spcPts val="0"/>
              </a:spcAft>
              <a:buSzPct val="100000"/>
              <a:buChar char="-"/>
            </a:pPr>
            <a:r>
              <a:rPr lang="en"/>
              <a:t>*UV Exposure</a:t>
            </a:r>
            <a:endParaRPr/>
          </a:p>
          <a:p>
            <a:pPr indent="-334327" lvl="0" marL="457200" rtl="0" algn="l">
              <a:spcBef>
                <a:spcPts val="0"/>
              </a:spcBef>
              <a:spcAft>
                <a:spcPts val="0"/>
              </a:spcAft>
              <a:buSzPct val="100000"/>
              <a:buChar char="-"/>
            </a:pPr>
            <a:r>
              <a:rPr lang="en"/>
              <a:t>Grows and can spread to other parts of the body</a:t>
            </a:r>
            <a:endParaRPr/>
          </a:p>
          <a:p>
            <a:pPr indent="-334327" lvl="0" marL="457200" rtl="0" algn="l">
              <a:spcBef>
                <a:spcPts val="0"/>
              </a:spcBef>
              <a:spcAft>
                <a:spcPts val="0"/>
              </a:spcAft>
              <a:buSzPct val="100000"/>
              <a:buChar char="-"/>
            </a:pPr>
            <a:r>
              <a:rPr lang="en"/>
              <a:t>Detection of Melanoma</a:t>
            </a:r>
            <a:endParaRPr/>
          </a:p>
          <a:p>
            <a:pPr indent="-310832" lvl="1" marL="914400" rtl="0" algn="l">
              <a:spcBef>
                <a:spcPts val="0"/>
              </a:spcBef>
              <a:spcAft>
                <a:spcPts val="0"/>
              </a:spcAft>
              <a:buSzPct val="100000"/>
              <a:buChar char="-"/>
            </a:pPr>
            <a:r>
              <a:rPr lang="en"/>
              <a:t>Asymmetry </a:t>
            </a:r>
            <a:endParaRPr/>
          </a:p>
          <a:p>
            <a:pPr indent="-310832" lvl="1" marL="914400" rtl="0" algn="l">
              <a:spcBef>
                <a:spcPts val="0"/>
              </a:spcBef>
              <a:spcAft>
                <a:spcPts val="0"/>
              </a:spcAft>
              <a:buSzPct val="100000"/>
              <a:buChar char="-"/>
            </a:pPr>
            <a:r>
              <a:rPr lang="en"/>
              <a:t>Border</a:t>
            </a:r>
            <a:endParaRPr/>
          </a:p>
          <a:p>
            <a:pPr indent="-310832" lvl="1" marL="914400" rtl="0" algn="l">
              <a:spcBef>
                <a:spcPts val="0"/>
              </a:spcBef>
              <a:spcAft>
                <a:spcPts val="0"/>
              </a:spcAft>
              <a:buSzPct val="100000"/>
              <a:buChar char="-"/>
            </a:pPr>
            <a:r>
              <a:rPr lang="en"/>
              <a:t>Color</a:t>
            </a:r>
            <a:endParaRPr/>
          </a:p>
          <a:p>
            <a:pPr indent="-310832" lvl="1" marL="914400" rtl="0" algn="l">
              <a:spcBef>
                <a:spcPts val="0"/>
              </a:spcBef>
              <a:spcAft>
                <a:spcPts val="0"/>
              </a:spcAft>
              <a:buSzPct val="100000"/>
              <a:buChar char="-"/>
            </a:pPr>
            <a:r>
              <a:rPr lang="en"/>
              <a:t>Diameter </a:t>
            </a:r>
            <a:endParaRPr/>
          </a:p>
          <a:p>
            <a:pPr indent="-310832" lvl="1" marL="914400" rtl="0" algn="l">
              <a:spcBef>
                <a:spcPts val="0"/>
              </a:spcBef>
              <a:spcAft>
                <a:spcPts val="0"/>
              </a:spcAft>
              <a:buSzPct val="100000"/>
              <a:buChar char="-"/>
            </a:pPr>
            <a:r>
              <a:rPr lang="en"/>
              <a:t>Evolution </a:t>
            </a:r>
            <a:endParaRPr/>
          </a:p>
        </p:txBody>
      </p:sp>
      <p:pic>
        <p:nvPicPr>
          <p:cNvPr id="67" name="Google Shape;67;p14"/>
          <p:cNvPicPr preferRelativeResize="0"/>
          <p:nvPr/>
        </p:nvPicPr>
        <p:blipFill>
          <a:blip r:embed="rId3">
            <a:alphaModFix/>
          </a:blip>
          <a:stretch>
            <a:fillRect/>
          </a:stretch>
        </p:blipFill>
        <p:spPr>
          <a:xfrm>
            <a:off x="6483038" y="933750"/>
            <a:ext cx="2203026" cy="1795200"/>
          </a:xfrm>
          <a:prstGeom prst="rect">
            <a:avLst/>
          </a:prstGeom>
          <a:noFill/>
          <a:ln>
            <a:noFill/>
          </a:ln>
        </p:spPr>
      </p:pic>
      <p:pic>
        <p:nvPicPr>
          <p:cNvPr id="68" name="Google Shape;68;p14"/>
          <p:cNvPicPr preferRelativeResize="0"/>
          <p:nvPr/>
        </p:nvPicPr>
        <p:blipFill>
          <a:blip r:embed="rId4">
            <a:alphaModFix/>
          </a:blip>
          <a:stretch>
            <a:fillRect/>
          </a:stretch>
        </p:blipFill>
        <p:spPr>
          <a:xfrm>
            <a:off x="6459125" y="2847175"/>
            <a:ext cx="2250874" cy="2019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Images</a:t>
            </a:r>
            <a:endParaRPr/>
          </a:p>
        </p:txBody>
      </p:sp>
      <p:pic>
        <p:nvPicPr>
          <p:cNvPr id="74" name="Google Shape;74;p15"/>
          <p:cNvPicPr preferRelativeResize="0"/>
          <p:nvPr/>
        </p:nvPicPr>
        <p:blipFill>
          <a:blip r:embed="rId3">
            <a:alphaModFix/>
          </a:blip>
          <a:stretch>
            <a:fillRect/>
          </a:stretch>
        </p:blipFill>
        <p:spPr>
          <a:xfrm>
            <a:off x="702588" y="1017725"/>
            <a:ext cx="7738820" cy="3820975"/>
          </a:xfrm>
          <a:prstGeom prst="rect">
            <a:avLst/>
          </a:prstGeom>
          <a:noFill/>
          <a:ln>
            <a:noFill/>
          </a:ln>
        </p:spPr>
      </p:pic>
      <p:sp>
        <p:nvSpPr>
          <p:cNvPr id="75" name="Google Shape;75;p15"/>
          <p:cNvSpPr txBox="1"/>
          <p:nvPr/>
        </p:nvSpPr>
        <p:spPr>
          <a:xfrm>
            <a:off x="1437975" y="1117200"/>
            <a:ext cx="5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76" name="Google Shape;76;p15"/>
          <p:cNvSpPr txBox="1"/>
          <p:nvPr/>
        </p:nvSpPr>
        <p:spPr>
          <a:xfrm>
            <a:off x="3150025" y="1170050"/>
            <a:ext cx="5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90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Metadata</a:t>
            </a:r>
            <a:endParaRPr/>
          </a:p>
        </p:txBody>
      </p:sp>
      <p:pic>
        <p:nvPicPr>
          <p:cNvPr id="82" name="Google Shape;82;p16"/>
          <p:cNvPicPr preferRelativeResize="0"/>
          <p:nvPr/>
        </p:nvPicPr>
        <p:blipFill>
          <a:blip r:embed="rId3">
            <a:alphaModFix/>
          </a:blip>
          <a:stretch>
            <a:fillRect/>
          </a:stretch>
        </p:blipFill>
        <p:spPr>
          <a:xfrm>
            <a:off x="185250" y="928425"/>
            <a:ext cx="3722275" cy="3101425"/>
          </a:xfrm>
          <a:prstGeom prst="rect">
            <a:avLst/>
          </a:prstGeom>
          <a:noFill/>
          <a:ln>
            <a:noFill/>
          </a:ln>
        </p:spPr>
      </p:pic>
      <p:cxnSp>
        <p:nvCxnSpPr>
          <p:cNvPr id="83" name="Google Shape;83;p16"/>
          <p:cNvCxnSpPr/>
          <p:nvPr/>
        </p:nvCxnSpPr>
        <p:spPr>
          <a:xfrm>
            <a:off x="4227383" y="2348100"/>
            <a:ext cx="450300" cy="0"/>
          </a:xfrm>
          <a:prstGeom prst="straightConnector1">
            <a:avLst/>
          </a:prstGeom>
          <a:noFill/>
          <a:ln cap="flat" cmpd="sng" w="9525">
            <a:solidFill>
              <a:schemeClr val="lt2"/>
            </a:solidFill>
            <a:prstDash val="solid"/>
            <a:round/>
            <a:headEnd len="med" w="med" type="none"/>
            <a:tailEnd len="med" w="med" type="triangle"/>
          </a:ln>
        </p:spPr>
      </p:cxnSp>
      <p:pic>
        <p:nvPicPr>
          <p:cNvPr id="84" name="Google Shape;84;p16"/>
          <p:cNvPicPr preferRelativeResize="0"/>
          <p:nvPr/>
        </p:nvPicPr>
        <p:blipFill>
          <a:blip r:embed="rId4">
            <a:alphaModFix/>
          </a:blip>
          <a:stretch>
            <a:fillRect/>
          </a:stretch>
        </p:blipFill>
        <p:spPr>
          <a:xfrm>
            <a:off x="5103200" y="840826"/>
            <a:ext cx="3878412" cy="318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57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Metadata </a:t>
            </a:r>
            <a:r>
              <a:rPr lang="en"/>
              <a:t>Visualizations</a:t>
            </a:r>
            <a:endParaRPr/>
          </a:p>
        </p:txBody>
      </p:sp>
      <p:pic>
        <p:nvPicPr>
          <p:cNvPr id="90" name="Google Shape;90;p17"/>
          <p:cNvPicPr preferRelativeResize="0"/>
          <p:nvPr/>
        </p:nvPicPr>
        <p:blipFill>
          <a:blip r:embed="rId3">
            <a:alphaModFix/>
          </a:blip>
          <a:stretch>
            <a:fillRect/>
          </a:stretch>
        </p:blipFill>
        <p:spPr>
          <a:xfrm>
            <a:off x="367125" y="553150"/>
            <a:ext cx="5362749" cy="4512925"/>
          </a:xfrm>
          <a:prstGeom prst="rect">
            <a:avLst/>
          </a:prstGeom>
          <a:noFill/>
          <a:ln>
            <a:noFill/>
          </a:ln>
        </p:spPr>
      </p:pic>
      <p:pic>
        <p:nvPicPr>
          <p:cNvPr id="91" name="Google Shape;91;p17"/>
          <p:cNvPicPr preferRelativeResize="0"/>
          <p:nvPr/>
        </p:nvPicPr>
        <p:blipFill>
          <a:blip r:embed="rId4">
            <a:alphaModFix/>
          </a:blip>
          <a:stretch>
            <a:fillRect/>
          </a:stretch>
        </p:blipFill>
        <p:spPr>
          <a:xfrm>
            <a:off x="6698499" y="2039700"/>
            <a:ext cx="1752600" cy="135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p:nvPr/>
        </p:nvSpPr>
        <p:spPr>
          <a:xfrm>
            <a:off x="6317020" y="3462999"/>
            <a:ext cx="1541700" cy="1282800"/>
          </a:xfrm>
          <a:prstGeom prst="rect">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1004595" y="1137925"/>
            <a:ext cx="1541700" cy="1591200"/>
          </a:xfrm>
          <a:prstGeom prst="rect">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nvSpPr>
        <p:spPr>
          <a:xfrm>
            <a:off x="1025375" y="2324900"/>
            <a:ext cx="154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2"/>
                </a:solidFill>
                <a:latin typeface="Average"/>
                <a:ea typeface="Average"/>
                <a:cs typeface="Average"/>
                <a:sym typeface="Average"/>
              </a:rPr>
              <a:t>ISIC (2019) Dataset</a:t>
            </a:r>
            <a:endParaRPr sz="1200">
              <a:solidFill>
                <a:schemeClr val="lt2"/>
              </a:solidFill>
              <a:latin typeface="Average"/>
              <a:ea typeface="Average"/>
              <a:cs typeface="Average"/>
              <a:sym typeface="Average"/>
            </a:endParaRPr>
          </a:p>
        </p:txBody>
      </p:sp>
      <p:sp>
        <p:nvSpPr>
          <p:cNvPr id="99" name="Google Shape;99;p18"/>
          <p:cNvSpPr txBox="1"/>
          <p:nvPr/>
        </p:nvSpPr>
        <p:spPr>
          <a:xfrm>
            <a:off x="3612020" y="2352863"/>
            <a:ext cx="154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2"/>
                </a:solidFill>
                <a:latin typeface="Average"/>
                <a:ea typeface="Average"/>
                <a:cs typeface="Average"/>
                <a:sym typeface="Average"/>
              </a:rPr>
              <a:t>Sampling</a:t>
            </a:r>
            <a:endParaRPr sz="1200">
              <a:solidFill>
                <a:schemeClr val="lt2"/>
              </a:solidFill>
              <a:latin typeface="Average"/>
              <a:ea typeface="Average"/>
              <a:cs typeface="Average"/>
              <a:sym typeface="Average"/>
            </a:endParaRPr>
          </a:p>
        </p:txBody>
      </p:sp>
      <p:sp>
        <p:nvSpPr>
          <p:cNvPr id="100" name="Google Shape;100;p18"/>
          <p:cNvSpPr txBox="1"/>
          <p:nvPr/>
        </p:nvSpPr>
        <p:spPr>
          <a:xfrm>
            <a:off x="6326345" y="2352863"/>
            <a:ext cx="154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2"/>
                </a:solidFill>
                <a:latin typeface="Average"/>
                <a:ea typeface="Average"/>
                <a:cs typeface="Average"/>
                <a:sym typeface="Average"/>
              </a:rPr>
              <a:t>Image Preprocessing</a:t>
            </a:r>
            <a:endParaRPr sz="1200">
              <a:solidFill>
                <a:schemeClr val="lt2"/>
              </a:solidFill>
              <a:latin typeface="Average"/>
              <a:ea typeface="Average"/>
              <a:cs typeface="Average"/>
              <a:sym typeface="Average"/>
            </a:endParaRPr>
          </a:p>
        </p:txBody>
      </p:sp>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pic>
        <p:nvPicPr>
          <p:cNvPr id="102" name="Google Shape;102;p18"/>
          <p:cNvPicPr preferRelativeResize="0"/>
          <p:nvPr/>
        </p:nvPicPr>
        <p:blipFill>
          <a:blip r:embed="rId3">
            <a:alphaModFix/>
          </a:blip>
          <a:stretch>
            <a:fillRect/>
          </a:stretch>
        </p:blipFill>
        <p:spPr>
          <a:xfrm>
            <a:off x="1089745" y="1225600"/>
            <a:ext cx="1359275" cy="1016275"/>
          </a:xfrm>
          <a:prstGeom prst="rect">
            <a:avLst/>
          </a:prstGeom>
          <a:noFill/>
          <a:ln>
            <a:noFill/>
          </a:ln>
        </p:spPr>
      </p:pic>
      <p:cxnSp>
        <p:nvCxnSpPr>
          <p:cNvPr id="103" name="Google Shape;103;p18"/>
          <p:cNvCxnSpPr/>
          <p:nvPr/>
        </p:nvCxnSpPr>
        <p:spPr>
          <a:xfrm>
            <a:off x="2854083" y="1933525"/>
            <a:ext cx="450300" cy="0"/>
          </a:xfrm>
          <a:prstGeom prst="straightConnector1">
            <a:avLst/>
          </a:prstGeom>
          <a:noFill/>
          <a:ln cap="flat" cmpd="sng" w="9525">
            <a:solidFill>
              <a:schemeClr val="lt2"/>
            </a:solidFill>
            <a:prstDash val="solid"/>
            <a:round/>
            <a:headEnd len="med" w="med" type="none"/>
            <a:tailEnd len="med" w="med" type="triangle"/>
          </a:ln>
        </p:spPr>
      </p:cxnSp>
      <p:sp>
        <p:nvSpPr>
          <p:cNvPr id="104" name="Google Shape;104;p18"/>
          <p:cNvSpPr/>
          <p:nvPr/>
        </p:nvSpPr>
        <p:spPr>
          <a:xfrm>
            <a:off x="3612170" y="1137925"/>
            <a:ext cx="1541700" cy="1591200"/>
          </a:xfrm>
          <a:prstGeom prst="rect">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724345" y="1218098"/>
            <a:ext cx="1359300" cy="289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Random</a:t>
            </a:r>
            <a:endParaRPr sz="1000">
              <a:solidFill>
                <a:schemeClr val="lt2"/>
              </a:solidFill>
            </a:endParaRPr>
          </a:p>
        </p:txBody>
      </p:sp>
      <p:sp>
        <p:nvSpPr>
          <p:cNvPr id="106" name="Google Shape;106;p18"/>
          <p:cNvSpPr/>
          <p:nvPr/>
        </p:nvSpPr>
        <p:spPr>
          <a:xfrm>
            <a:off x="3724345" y="1566971"/>
            <a:ext cx="1359300" cy="369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Undersample by class</a:t>
            </a:r>
            <a:endParaRPr sz="1000">
              <a:solidFill>
                <a:schemeClr val="lt2"/>
              </a:solidFill>
            </a:endParaRPr>
          </a:p>
        </p:txBody>
      </p:sp>
      <p:sp>
        <p:nvSpPr>
          <p:cNvPr id="107" name="Google Shape;107;p18"/>
          <p:cNvSpPr/>
          <p:nvPr/>
        </p:nvSpPr>
        <p:spPr>
          <a:xfrm>
            <a:off x="3724345" y="1995345"/>
            <a:ext cx="1359300" cy="369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Undersample by category</a:t>
            </a:r>
            <a:endParaRPr sz="1000">
              <a:solidFill>
                <a:schemeClr val="lt2"/>
              </a:solidFill>
            </a:endParaRPr>
          </a:p>
        </p:txBody>
      </p:sp>
      <p:cxnSp>
        <p:nvCxnSpPr>
          <p:cNvPr id="108" name="Google Shape;108;p18"/>
          <p:cNvCxnSpPr/>
          <p:nvPr/>
        </p:nvCxnSpPr>
        <p:spPr>
          <a:xfrm>
            <a:off x="5558933" y="1933525"/>
            <a:ext cx="450300" cy="0"/>
          </a:xfrm>
          <a:prstGeom prst="straightConnector1">
            <a:avLst/>
          </a:prstGeom>
          <a:noFill/>
          <a:ln cap="flat" cmpd="sng" w="9525">
            <a:solidFill>
              <a:schemeClr val="lt2"/>
            </a:solidFill>
            <a:prstDash val="solid"/>
            <a:round/>
            <a:headEnd len="med" w="med" type="none"/>
            <a:tailEnd len="med" w="med" type="triangle"/>
          </a:ln>
        </p:spPr>
      </p:cxnSp>
      <p:sp>
        <p:nvSpPr>
          <p:cNvPr id="109" name="Google Shape;109;p18"/>
          <p:cNvSpPr/>
          <p:nvPr/>
        </p:nvSpPr>
        <p:spPr>
          <a:xfrm>
            <a:off x="6317020" y="1137925"/>
            <a:ext cx="1541700" cy="1591200"/>
          </a:xfrm>
          <a:prstGeom prst="rect">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408220" y="1225598"/>
            <a:ext cx="1359300" cy="289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Data Split</a:t>
            </a:r>
            <a:endParaRPr sz="1000">
              <a:solidFill>
                <a:schemeClr val="lt2"/>
              </a:solidFill>
            </a:endParaRPr>
          </a:p>
        </p:txBody>
      </p:sp>
      <p:sp>
        <p:nvSpPr>
          <p:cNvPr id="111" name="Google Shape;111;p18"/>
          <p:cNvSpPr/>
          <p:nvPr/>
        </p:nvSpPr>
        <p:spPr>
          <a:xfrm>
            <a:off x="6408220" y="1630354"/>
            <a:ext cx="1359300" cy="289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Transformations</a:t>
            </a:r>
            <a:endParaRPr sz="1000">
              <a:solidFill>
                <a:schemeClr val="lt2"/>
              </a:solidFill>
            </a:endParaRPr>
          </a:p>
        </p:txBody>
      </p:sp>
      <p:sp>
        <p:nvSpPr>
          <p:cNvPr id="112" name="Google Shape;112;p18"/>
          <p:cNvSpPr/>
          <p:nvPr/>
        </p:nvSpPr>
        <p:spPr>
          <a:xfrm>
            <a:off x="6408220" y="2035111"/>
            <a:ext cx="1359300" cy="289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Augmentations</a:t>
            </a:r>
            <a:endParaRPr sz="1000">
              <a:solidFill>
                <a:schemeClr val="lt2"/>
              </a:solidFill>
            </a:endParaRPr>
          </a:p>
        </p:txBody>
      </p:sp>
      <p:cxnSp>
        <p:nvCxnSpPr>
          <p:cNvPr id="113" name="Google Shape;113;p18"/>
          <p:cNvCxnSpPr/>
          <p:nvPr/>
        </p:nvCxnSpPr>
        <p:spPr>
          <a:xfrm>
            <a:off x="7095695" y="2948894"/>
            <a:ext cx="3000" cy="302100"/>
          </a:xfrm>
          <a:prstGeom prst="straightConnector1">
            <a:avLst/>
          </a:prstGeom>
          <a:noFill/>
          <a:ln cap="flat" cmpd="sng" w="9525">
            <a:solidFill>
              <a:schemeClr val="lt2"/>
            </a:solidFill>
            <a:prstDash val="solid"/>
            <a:round/>
            <a:headEnd len="med" w="med" type="none"/>
            <a:tailEnd len="med" w="med" type="triangle"/>
          </a:ln>
        </p:spPr>
      </p:cxnSp>
      <p:sp>
        <p:nvSpPr>
          <p:cNvPr id="114" name="Google Shape;114;p18"/>
          <p:cNvSpPr txBox="1"/>
          <p:nvPr/>
        </p:nvSpPr>
        <p:spPr>
          <a:xfrm>
            <a:off x="6326345" y="4369562"/>
            <a:ext cx="154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2"/>
                </a:solidFill>
                <a:latin typeface="Average"/>
                <a:ea typeface="Average"/>
                <a:cs typeface="Average"/>
                <a:sym typeface="Average"/>
              </a:rPr>
              <a:t>Binary Classification</a:t>
            </a:r>
            <a:endParaRPr sz="1200">
              <a:solidFill>
                <a:schemeClr val="lt2"/>
              </a:solidFill>
              <a:latin typeface="Average"/>
              <a:ea typeface="Average"/>
              <a:cs typeface="Average"/>
              <a:sym typeface="Average"/>
            </a:endParaRPr>
          </a:p>
        </p:txBody>
      </p:sp>
      <p:sp>
        <p:nvSpPr>
          <p:cNvPr id="115" name="Google Shape;115;p18"/>
          <p:cNvSpPr/>
          <p:nvPr/>
        </p:nvSpPr>
        <p:spPr>
          <a:xfrm>
            <a:off x="6408220" y="3606173"/>
            <a:ext cx="1359300" cy="289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CNN</a:t>
            </a:r>
            <a:endParaRPr sz="1000">
              <a:solidFill>
                <a:schemeClr val="lt2"/>
              </a:solidFill>
            </a:endParaRPr>
          </a:p>
        </p:txBody>
      </p:sp>
      <p:sp>
        <p:nvSpPr>
          <p:cNvPr id="116" name="Google Shape;116;p18"/>
          <p:cNvSpPr/>
          <p:nvPr/>
        </p:nvSpPr>
        <p:spPr>
          <a:xfrm>
            <a:off x="6408220" y="4010929"/>
            <a:ext cx="1359300" cy="289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Random Forest</a:t>
            </a:r>
            <a:endParaRPr sz="1000">
              <a:solidFill>
                <a:schemeClr val="lt2"/>
              </a:solidFill>
            </a:endParaRPr>
          </a:p>
        </p:txBody>
      </p:sp>
      <p:cxnSp>
        <p:nvCxnSpPr>
          <p:cNvPr id="117" name="Google Shape;117;p18"/>
          <p:cNvCxnSpPr/>
          <p:nvPr/>
        </p:nvCxnSpPr>
        <p:spPr>
          <a:xfrm rot="10800000">
            <a:off x="5548283" y="4101250"/>
            <a:ext cx="471600" cy="6300"/>
          </a:xfrm>
          <a:prstGeom prst="straightConnector1">
            <a:avLst/>
          </a:prstGeom>
          <a:noFill/>
          <a:ln cap="flat" cmpd="sng" w="9525">
            <a:solidFill>
              <a:schemeClr val="lt2"/>
            </a:solidFill>
            <a:prstDash val="solid"/>
            <a:round/>
            <a:headEnd len="med" w="med" type="none"/>
            <a:tailEnd len="med" w="med" type="triangle"/>
          </a:ln>
        </p:spPr>
      </p:cxnSp>
      <p:sp>
        <p:nvSpPr>
          <p:cNvPr id="118" name="Google Shape;118;p18"/>
          <p:cNvSpPr/>
          <p:nvPr/>
        </p:nvSpPr>
        <p:spPr>
          <a:xfrm>
            <a:off x="3638258" y="3796850"/>
            <a:ext cx="1541700" cy="572700"/>
          </a:xfrm>
          <a:prstGeom prst="rect">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3628020" y="3912162"/>
            <a:ext cx="154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2"/>
                </a:solidFill>
                <a:latin typeface="Average"/>
                <a:ea typeface="Average"/>
                <a:cs typeface="Average"/>
                <a:sym typeface="Average"/>
              </a:rPr>
              <a:t>Analysis</a:t>
            </a:r>
            <a:endParaRPr sz="1200">
              <a:solidFill>
                <a:schemeClr val="lt2"/>
              </a:solidFill>
              <a:latin typeface="Average"/>
              <a:ea typeface="Average"/>
              <a:cs typeface="Average"/>
              <a:sym typeface="Average"/>
            </a:endParaRPr>
          </a:p>
        </p:txBody>
      </p:sp>
      <p:sp>
        <p:nvSpPr>
          <p:cNvPr id="120" name="Google Shape;120;p18"/>
          <p:cNvSpPr txBox="1"/>
          <p:nvPr/>
        </p:nvSpPr>
        <p:spPr>
          <a:xfrm>
            <a:off x="855113" y="3163225"/>
            <a:ext cx="1882200" cy="1569900"/>
          </a:xfrm>
          <a:prstGeom prst="rect">
            <a:avLst/>
          </a:prstGeom>
          <a:noFill/>
          <a:ln>
            <a:noFill/>
          </a:ln>
        </p:spPr>
        <p:txBody>
          <a:bodyPr anchorCtr="0" anchor="t" bIns="91425" lIns="0" spcFirstLastPara="1" rIns="91425" wrap="square" tIns="91425">
            <a:spAutoFit/>
          </a:bodyPr>
          <a:lstStyle/>
          <a:p>
            <a:pPr indent="-109220" lvl="0" marL="274320" rtl="0" algn="l">
              <a:spcBef>
                <a:spcPts val="0"/>
              </a:spcBef>
              <a:spcAft>
                <a:spcPts val="0"/>
              </a:spcAft>
              <a:buClr>
                <a:schemeClr val="lt2"/>
              </a:buClr>
              <a:buSzPts val="1000"/>
              <a:buFont typeface="Average"/>
              <a:buChar char="●"/>
            </a:pPr>
            <a:r>
              <a:rPr lang="en" sz="1000">
                <a:solidFill>
                  <a:schemeClr val="lt2"/>
                </a:solidFill>
                <a:latin typeface="Average"/>
                <a:ea typeface="Average"/>
                <a:cs typeface="Average"/>
                <a:sym typeface="Average"/>
              </a:rPr>
              <a:t>Melanoma (MEL)</a:t>
            </a:r>
            <a:endParaRPr sz="1000">
              <a:solidFill>
                <a:schemeClr val="lt2"/>
              </a:solidFill>
              <a:latin typeface="Average"/>
              <a:ea typeface="Average"/>
              <a:cs typeface="Average"/>
              <a:sym typeface="Average"/>
            </a:endParaRPr>
          </a:p>
          <a:p>
            <a:pPr indent="-109220" lvl="0" marL="274320" rtl="0" algn="l">
              <a:spcBef>
                <a:spcPts val="0"/>
              </a:spcBef>
              <a:spcAft>
                <a:spcPts val="0"/>
              </a:spcAft>
              <a:buClr>
                <a:schemeClr val="lt2"/>
              </a:buClr>
              <a:buSzPts val="1000"/>
              <a:buFont typeface="Average"/>
              <a:buChar char="●"/>
            </a:pPr>
            <a:r>
              <a:rPr lang="en" sz="1000">
                <a:solidFill>
                  <a:schemeClr val="lt2"/>
                </a:solidFill>
                <a:latin typeface="Average"/>
                <a:ea typeface="Average"/>
                <a:cs typeface="Average"/>
                <a:sym typeface="Average"/>
              </a:rPr>
              <a:t>Melanocytic nevus (NV)</a:t>
            </a:r>
            <a:endParaRPr sz="1000">
              <a:solidFill>
                <a:schemeClr val="lt2"/>
              </a:solidFill>
              <a:latin typeface="Average"/>
              <a:ea typeface="Average"/>
              <a:cs typeface="Average"/>
              <a:sym typeface="Average"/>
            </a:endParaRPr>
          </a:p>
          <a:p>
            <a:pPr indent="-109220" lvl="0" marL="274320" rtl="0" algn="l">
              <a:spcBef>
                <a:spcPts val="0"/>
              </a:spcBef>
              <a:spcAft>
                <a:spcPts val="0"/>
              </a:spcAft>
              <a:buClr>
                <a:schemeClr val="lt2"/>
              </a:buClr>
              <a:buSzPts val="1000"/>
              <a:buFont typeface="Average"/>
              <a:buChar char="●"/>
            </a:pPr>
            <a:r>
              <a:rPr lang="en" sz="1000">
                <a:solidFill>
                  <a:schemeClr val="lt2"/>
                </a:solidFill>
                <a:latin typeface="Average"/>
                <a:ea typeface="Average"/>
                <a:cs typeface="Average"/>
                <a:sym typeface="Average"/>
              </a:rPr>
              <a:t>Basal cell carcinoma (BCC)</a:t>
            </a:r>
            <a:endParaRPr sz="1000">
              <a:solidFill>
                <a:schemeClr val="lt2"/>
              </a:solidFill>
              <a:latin typeface="Average"/>
              <a:ea typeface="Average"/>
              <a:cs typeface="Average"/>
              <a:sym typeface="Average"/>
            </a:endParaRPr>
          </a:p>
          <a:p>
            <a:pPr indent="-109220" lvl="0" marL="274320" rtl="0" algn="l">
              <a:spcBef>
                <a:spcPts val="0"/>
              </a:spcBef>
              <a:spcAft>
                <a:spcPts val="0"/>
              </a:spcAft>
              <a:buClr>
                <a:schemeClr val="lt2"/>
              </a:buClr>
              <a:buSzPts val="1000"/>
              <a:buFont typeface="Average"/>
              <a:buChar char="●"/>
            </a:pPr>
            <a:r>
              <a:rPr lang="en" sz="1000">
                <a:solidFill>
                  <a:schemeClr val="lt2"/>
                </a:solidFill>
                <a:latin typeface="Average"/>
                <a:ea typeface="Average"/>
                <a:cs typeface="Average"/>
                <a:sym typeface="Average"/>
              </a:rPr>
              <a:t>Actinic keratosis (AK)</a:t>
            </a:r>
            <a:endParaRPr sz="1000">
              <a:solidFill>
                <a:schemeClr val="lt2"/>
              </a:solidFill>
              <a:latin typeface="Average"/>
              <a:ea typeface="Average"/>
              <a:cs typeface="Average"/>
              <a:sym typeface="Average"/>
            </a:endParaRPr>
          </a:p>
          <a:p>
            <a:pPr indent="-109220" lvl="0" marL="274320" rtl="0" algn="l">
              <a:spcBef>
                <a:spcPts val="0"/>
              </a:spcBef>
              <a:spcAft>
                <a:spcPts val="0"/>
              </a:spcAft>
              <a:buClr>
                <a:schemeClr val="lt2"/>
              </a:buClr>
              <a:buSzPts val="1000"/>
              <a:buFont typeface="Average"/>
              <a:buChar char="●"/>
            </a:pPr>
            <a:r>
              <a:rPr lang="en" sz="1000">
                <a:solidFill>
                  <a:schemeClr val="lt2"/>
                </a:solidFill>
                <a:latin typeface="Average"/>
                <a:ea typeface="Average"/>
                <a:cs typeface="Average"/>
                <a:sym typeface="Average"/>
              </a:rPr>
              <a:t>Benign keratosis (BK)</a:t>
            </a:r>
            <a:endParaRPr sz="1000">
              <a:solidFill>
                <a:schemeClr val="lt2"/>
              </a:solidFill>
              <a:latin typeface="Average"/>
              <a:ea typeface="Average"/>
              <a:cs typeface="Average"/>
              <a:sym typeface="Average"/>
            </a:endParaRPr>
          </a:p>
          <a:p>
            <a:pPr indent="-109220" lvl="0" marL="274320" rtl="0" algn="l">
              <a:spcBef>
                <a:spcPts val="0"/>
              </a:spcBef>
              <a:spcAft>
                <a:spcPts val="0"/>
              </a:spcAft>
              <a:buClr>
                <a:schemeClr val="lt2"/>
              </a:buClr>
              <a:buSzPts val="1000"/>
              <a:buFont typeface="Average"/>
              <a:buChar char="●"/>
            </a:pPr>
            <a:r>
              <a:rPr lang="en" sz="1000">
                <a:solidFill>
                  <a:schemeClr val="lt2"/>
                </a:solidFill>
                <a:latin typeface="Average"/>
                <a:ea typeface="Average"/>
                <a:cs typeface="Average"/>
                <a:sym typeface="Average"/>
              </a:rPr>
              <a:t>Dermatofibroma (DF)</a:t>
            </a:r>
            <a:endParaRPr sz="1000">
              <a:solidFill>
                <a:schemeClr val="lt2"/>
              </a:solidFill>
              <a:latin typeface="Average"/>
              <a:ea typeface="Average"/>
              <a:cs typeface="Average"/>
              <a:sym typeface="Average"/>
            </a:endParaRPr>
          </a:p>
          <a:p>
            <a:pPr indent="-109220" lvl="0" marL="274320" rtl="0" algn="l">
              <a:spcBef>
                <a:spcPts val="0"/>
              </a:spcBef>
              <a:spcAft>
                <a:spcPts val="0"/>
              </a:spcAft>
              <a:buClr>
                <a:schemeClr val="lt2"/>
              </a:buClr>
              <a:buSzPts val="1000"/>
              <a:buFont typeface="Average"/>
              <a:buChar char="●"/>
            </a:pPr>
            <a:r>
              <a:rPr lang="en" sz="1000">
                <a:solidFill>
                  <a:schemeClr val="lt2"/>
                </a:solidFill>
                <a:latin typeface="Average"/>
                <a:ea typeface="Average"/>
                <a:cs typeface="Average"/>
                <a:sym typeface="Average"/>
              </a:rPr>
              <a:t>Vascular lesion (VASC)</a:t>
            </a:r>
            <a:endParaRPr sz="1000">
              <a:solidFill>
                <a:schemeClr val="lt2"/>
              </a:solidFill>
              <a:latin typeface="Average"/>
              <a:ea typeface="Average"/>
              <a:cs typeface="Average"/>
              <a:sym typeface="Average"/>
            </a:endParaRPr>
          </a:p>
          <a:p>
            <a:pPr indent="-109220" lvl="0" marL="274320" rtl="0" algn="l">
              <a:spcBef>
                <a:spcPts val="0"/>
              </a:spcBef>
              <a:spcAft>
                <a:spcPts val="0"/>
              </a:spcAft>
              <a:buClr>
                <a:schemeClr val="lt2"/>
              </a:buClr>
              <a:buSzPts val="1000"/>
              <a:buFont typeface="Average"/>
              <a:buChar char="●"/>
            </a:pPr>
            <a:r>
              <a:rPr lang="en" sz="1000">
                <a:solidFill>
                  <a:schemeClr val="lt2"/>
                </a:solidFill>
                <a:latin typeface="Average"/>
                <a:ea typeface="Average"/>
                <a:cs typeface="Average"/>
                <a:sym typeface="Average"/>
              </a:rPr>
              <a:t>Squamous Cell Carcinoma (SCC)</a:t>
            </a:r>
            <a:endParaRPr sz="1000">
              <a:solidFill>
                <a:schemeClr val="lt2"/>
              </a:solidFill>
              <a:latin typeface="Average"/>
              <a:ea typeface="Average"/>
              <a:cs typeface="Average"/>
              <a:sym typeface="Average"/>
            </a:endParaRPr>
          </a:p>
        </p:txBody>
      </p:sp>
      <p:sp>
        <p:nvSpPr>
          <p:cNvPr id="121" name="Google Shape;121;p18"/>
          <p:cNvSpPr txBox="1"/>
          <p:nvPr/>
        </p:nvSpPr>
        <p:spPr>
          <a:xfrm>
            <a:off x="855125" y="2916825"/>
            <a:ext cx="159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2"/>
                </a:solidFill>
                <a:latin typeface="Average"/>
                <a:ea typeface="Average"/>
                <a:cs typeface="Average"/>
                <a:sym typeface="Average"/>
              </a:rPr>
              <a:t>Skin Lesion Classes</a:t>
            </a:r>
            <a:endParaRPr sz="1200">
              <a:solidFill>
                <a:schemeClr val="lt2"/>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Context</a:t>
            </a:r>
            <a:endParaRPr/>
          </a:p>
        </p:txBody>
      </p:sp>
      <p:grpSp>
        <p:nvGrpSpPr>
          <p:cNvPr id="127" name="Google Shape;127;p19"/>
          <p:cNvGrpSpPr/>
          <p:nvPr/>
        </p:nvGrpSpPr>
        <p:grpSpPr>
          <a:xfrm>
            <a:off x="616300" y="1107063"/>
            <a:ext cx="3638550" cy="2768813"/>
            <a:chOff x="4932400" y="1466575"/>
            <a:chExt cx="3638550" cy="2768813"/>
          </a:xfrm>
        </p:grpSpPr>
        <p:pic>
          <p:nvPicPr>
            <p:cNvPr id="128" name="Google Shape;128;p19"/>
            <p:cNvPicPr preferRelativeResize="0"/>
            <p:nvPr/>
          </p:nvPicPr>
          <p:blipFill>
            <a:blip r:embed="rId3">
              <a:alphaModFix/>
            </a:blip>
            <a:stretch>
              <a:fillRect/>
            </a:stretch>
          </p:blipFill>
          <p:spPr>
            <a:xfrm>
              <a:off x="4932400" y="1920813"/>
              <a:ext cx="3638550" cy="2314575"/>
            </a:xfrm>
            <a:prstGeom prst="rect">
              <a:avLst/>
            </a:prstGeom>
            <a:noFill/>
            <a:ln>
              <a:noFill/>
            </a:ln>
          </p:spPr>
        </p:pic>
        <p:sp>
          <p:nvSpPr>
            <p:cNvPr id="129" name="Google Shape;129;p19"/>
            <p:cNvSpPr txBox="1"/>
            <p:nvPr/>
          </p:nvSpPr>
          <p:spPr>
            <a:xfrm>
              <a:off x="5177200" y="1466575"/>
              <a:ext cx="326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Distribution of Skin Lesion Categories</a:t>
              </a:r>
              <a:endParaRPr>
                <a:solidFill>
                  <a:schemeClr val="dk1"/>
                </a:solidFill>
                <a:latin typeface="Average"/>
                <a:ea typeface="Average"/>
                <a:cs typeface="Average"/>
                <a:sym typeface="Average"/>
              </a:endParaRPr>
            </a:p>
          </p:txBody>
        </p:sp>
      </p:grpSp>
      <p:sp>
        <p:nvSpPr>
          <p:cNvPr id="130" name="Google Shape;130;p19"/>
          <p:cNvSpPr/>
          <p:nvPr/>
        </p:nvSpPr>
        <p:spPr>
          <a:xfrm>
            <a:off x="1481375" y="2880575"/>
            <a:ext cx="370500" cy="108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txBox="1"/>
          <p:nvPr/>
        </p:nvSpPr>
        <p:spPr>
          <a:xfrm>
            <a:off x="2994800" y="4087200"/>
            <a:ext cx="332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Proportion of examples in MEL class: 17.86%</a:t>
            </a:r>
            <a:endParaRPr sz="1200">
              <a:solidFill>
                <a:schemeClr val="dk1"/>
              </a:solidFill>
              <a:latin typeface="Average"/>
              <a:ea typeface="Average"/>
              <a:cs typeface="Average"/>
              <a:sym typeface="Average"/>
            </a:endParaRPr>
          </a:p>
        </p:txBody>
      </p:sp>
      <p:sp>
        <p:nvSpPr>
          <p:cNvPr id="132" name="Google Shape;132;p19"/>
          <p:cNvSpPr txBox="1"/>
          <p:nvPr/>
        </p:nvSpPr>
        <p:spPr>
          <a:xfrm>
            <a:off x="5054988" y="1017713"/>
            <a:ext cx="326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Distribution of Skin Lesions (Mel vs. non-Mel)</a:t>
            </a:r>
            <a:endParaRPr>
              <a:solidFill>
                <a:schemeClr val="dk1"/>
              </a:solidFill>
              <a:latin typeface="Average"/>
              <a:ea typeface="Average"/>
              <a:cs typeface="Average"/>
              <a:sym typeface="Average"/>
            </a:endParaRPr>
          </a:p>
          <a:p>
            <a:pPr indent="0" lvl="0" marL="0" rtl="0" algn="ctr">
              <a:spcBef>
                <a:spcPts val="0"/>
              </a:spcBef>
              <a:spcAft>
                <a:spcPts val="0"/>
              </a:spcAft>
              <a:buNone/>
            </a:pPr>
            <a:r>
              <a:t/>
            </a:r>
            <a:endParaRPr>
              <a:solidFill>
                <a:schemeClr val="dk1"/>
              </a:solidFill>
              <a:latin typeface="Average"/>
              <a:ea typeface="Average"/>
              <a:cs typeface="Average"/>
              <a:sym typeface="Average"/>
            </a:endParaRPr>
          </a:p>
        </p:txBody>
      </p:sp>
      <p:pic>
        <p:nvPicPr>
          <p:cNvPr id="133" name="Google Shape;133;p19"/>
          <p:cNvPicPr preferRelativeResize="0"/>
          <p:nvPr/>
        </p:nvPicPr>
        <p:blipFill>
          <a:blip r:embed="rId4">
            <a:alphaModFix/>
          </a:blip>
          <a:stretch>
            <a:fillRect/>
          </a:stretch>
        </p:blipFill>
        <p:spPr>
          <a:xfrm>
            <a:off x="4895050" y="1557475"/>
            <a:ext cx="3260100" cy="23303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p:nvPr/>
        </p:nvSpPr>
        <p:spPr>
          <a:xfrm>
            <a:off x="248539" y="2976121"/>
            <a:ext cx="7977900" cy="862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 Strategy</a:t>
            </a:r>
            <a:endParaRPr/>
          </a:p>
        </p:txBody>
      </p:sp>
      <p:sp>
        <p:nvSpPr>
          <p:cNvPr id="140" name="Google Shape;140;p20"/>
          <p:cNvSpPr txBox="1"/>
          <p:nvPr>
            <p:ph idx="1" type="body"/>
          </p:nvPr>
        </p:nvSpPr>
        <p:spPr>
          <a:xfrm>
            <a:off x="248562" y="1152475"/>
            <a:ext cx="7881900" cy="10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Taking a random sample from our entire dataset </a:t>
            </a:r>
            <a:endParaRPr/>
          </a:p>
        </p:txBody>
      </p:sp>
      <p:sp>
        <p:nvSpPr>
          <p:cNvPr id="141" name="Google Shape;141;p20"/>
          <p:cNvSpPr txBox="1"/>
          <p:nvPr>
            <p:ph idx="1" type="body"/>
          </p:nvPr>
        </p:nvSpPr>
        <p:spPr>
          <a:xfrm>
            <a:off x="310350" y="3015846"/>
            <a:ext cx="7854300" cy="1092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t>3)	</a:t>
            </a:r>
            <a:r>
              <a:rPr lang="en"/>
              <a:t>Undersampling from nonmelanoma class, ignoring subtypes of non-melanoma class, allowing for more total samples to be taken</a:t>
            </a:r>
            <a:endParaRPr/>
          </a:p>
        </p:txBody>
      </p:sp>
      <p:sp>
        <p:nvSpPr>
          <p:cNvPr id="142" name="Google Shape;142;p20"/>
          <p:cNvSpPr txBox="1"/>
          <p:nvPr>
            <p:ph idx="1" type="body"/>
          </p:nvPr>
        </p:nvSpPr>
        <p:spPr>
          <a:xfrm>
            <a:off x="-143800" y="4104700"/>
            <a:ext cx="8322300" cy="10929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t>4</a:t>
            </a:r>
            <a:r>
              <a:rPr lang="en"/>
              <a:t>)	Oversampling from our melanoma class using SMOTE sampling</a:t>
            </a:r>
            <a:endParaRPr/>
          </a:p>
        </p:txBody>
      </p:sp>
      <p:sp>
        <p:nvSpPr>
          <p:cNvPr id="143" name="Google Shape;143;p20"/>
          <p:cNvSpPr txBox="1"/>
          <p:nvPr>
            <p:ph idx="1" type="body"/>
          </p:nvPr>
        </p:nvSpPr>
        <p:spPr>
          <a:xfrm>
            <a:off x="-143800" y="1983300"/>
            <a:ext cx="8322300" cy="10929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650"/>
              <a:t>2</a:t>
            </a:r>
            <a:r>
              <a:rPr lang="en" sz="1650"/>
              <a:t>)	Undersampling from nonmelanoma class, maintaining even breakdown of non-melanoma subtypes</a:t>
            </a:r>
            <a:endParaRPr sz="16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pic>
        <p:nvPicPr>
          <p:cNvPr id="149" name="Google Shape;149;p21"/>
          <p:cNvPicPr preferRelativeResize="0"/>
          <p:nvPr/>
        </p:nvPicPr>
        <p:blipFill rotWithShape="1">
          <a:blip r:embed="rId3">
            <a:alphaModFix/>
          </a:blip>
          <a:srcRect b="13173" l="4267" r="79577" t="15732"/>
          <a:stretch/>
        </p:blipFill>
        <p:spPr>
          <a:xfrm>
            <a:off x="686475" y="1827275"/>
            <a:ext cx="1524902" cy="1532525"/>
          </a:xfrm>
          <a:prstGeom prst="rect">
            <a:avLst/>
          </a:prstGeom>
          <a:noFill/>
          <a:ln>
            <a:noFill/>
          </a:ln>
        </p:spPr>
      </p:pic>
      <p:sp>
        <p:nvSpPr>
          <p:cNvPr id="150" name="Google Shape;150;p21"/>
          <p:cNvSpPr txBox="1"/>
          <p:nvPr/>
        </p:nvSpPr>
        <p:spPr>
          <a:xfrm>
            <a:off x="736575" y="3455975"/>
            <a:ext cx="142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Original Image</a:t>
            </a:r>
            <a:endParaRPr>
              <a:solidFill>
                <a:schemeClr val="dk1"/>
              </a:solidFill>
              <a:latin typeface="Average"/>
              <a:ea typeface="Average"/>
              <a:cs typeface="Average"/>
              <a:sym typeface="Average"/>
            </a:endParaRPr>
          </a:p>
          <a:p>
            <a:pPr indent="0" lvl="0" marL="0" rtl="0" algn="ctr">
              <a:spcBef>
                <a:spcPts val="0"/>
              </a:spcBef>
              <a:spcAft>
                <a:spcPts val="0"/>
              </a:spcAft>
              <a:buNone/>
            </a:pPr>
            <a:r>
              <a:rPr lang="en">
                <a:solidFill>
                  <a:schemeClr val="dk1"/>
                </a:solidFill>
                <a:latin typeface="Average"/>
                <a:ea typeface="Average"/>
                <a:cs typeface="Average"/>
                <a:sym typeface="Average"/>
              </a:rPr>
              <a:t>(300 x 225)</a:t>
            </a:r>
            <a:endParaRPr>
              <a:solidFill>
                <a:schemeClr val="dk1"/>
              </a:solidFill>
              <a:latin typeface="Average"/>
              <a:ea typeface="Average"/>
              <a:cs typeface="Average"/>
              <a:sym typeface="Average"/>
            </a:endParaRPr>
          </a:p>
        </p:txBody>
      </p:sp>
      <p:sp>
        <p:nvSpPr>
          <p:cNvPr id="151" name="Google Shape;151;p21"/>
          <p:cNvSpPr/>
          <p:nvPr/>
        </p:nvSpPr>
        <p:spPr>
          <a:xfrm rot="-900252">
            <a:off x="2761537" y="1718269"/>
            <a:ext cx="943259" cy="40009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1"/>
          <p:cNvPicPr preferRelativeResize="0"/>
          <p:nvPr/>
        </p:nvPicPr>
        <p:blipFill>
          <a:blip r:embed="rId4">
            <a:alphaModFix/>
          </a:blip>
          <a:stretch>
            <a:fillRect/>
          </a:stretch>
        </p:blipFill>
        <p:spPr>
          <a:xfrm>
            <a:off x="4348513" y="989998"/>
            <a:ext cx="1169300" cy="1169275"/>
          </a:xfrm>
          <a:prstGeom prst="rect">
            <a:avLst/>
          </a:prstGeom>
          <a:noFill/>
          <a:ln>
            <a:noFill/>
          </a:ln>
        </p:spPr>
      </p:pic>
      <p:sp>
        <p:nvSpPr>
          <p:cNvPr id="153" name="Google Shape;153;p21"/>
          <p:cNvSpPr txBox="1"/>
          <p:nvPr/>
        </p:nvSpPr>
        <p:spPr>
          <a:xfrm>
            <a:off x="3053875" y="2132050"/>
            <a:ext cx="691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Average"/>
                <a:ea typeface="Average"/>
                <a:cs typeface="Average"/>
                <a:sym typeface="Average"/>
              </a:rPr>
              <a:t>Resize</a:t>
            </a:r>
            <a:endParaRPr sz="1200">
              <a:solidFill>
                <a:schemeClr val="dk1"/>
              </a:solidFill>
              <a:latin typeface="Average"/>
              <a:ea typeface="Average"/>
              <a:cs typeface="Average"/>
              <a:sym typeface="Average"/>
            </a:endParaRPr>
          </a:p>
        </p:txBody>
      </p:sp>
      <p:sp>
        <p:nvSpPr>
          <p:cNvPr id="154" name="Google Shape;154;p21"/>
          <p:cNvSpPr txBox="1"/>
          <p:nvPr/>
        </p:nvSpPr>
        <p:spPr>
          <a:xfrm>
            <a:off x="4220823" y="2115666"/>
            <a:ext cx="142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Resize to</a:t>
            </a:r>
            <a:endParaRPr>
              <a:solidFill>
                <a:schemeClr val="dk1"/>
              </a:solidFill>
              <a:latin typeface="Average"/>
              <a:ea typeface="Average"/>
              <a:cs typeface="Average"/>
              <a:sym typeface="Average"/>
            </a:endParaRPr>
          </a:p>
          <a:p>
            <a:pPr indent="0" lvl="0" marL="0" rtl="0" algn="ctr">
              <a:spcBef>
                <a:spcPts val="0"/>
              </a:spcBef>
              <a:spcAft>
                <a:spcPts val="0"/>
              </a:spcAft>
              <a:buNone/>
            </a:pPr>
            <a:r>
              <a:rPr lang="en">
                <a:solidFill>
                  <a:schemeClr val="dk1"/>
                </a:solidFill>
                <a:latin typeface="Average"/>
                <a:ea typeface="Average"/>
                <a:cs typeface="Average"/>
                <a:sym typeface="Average"/>
              </a:rPr>
              <a:t>(200 x 200)</a:t>
            </a:r>
            <a:endParaRPr>
              <a:solidFill>
                <a:schemeClr val="dk1"/>
              </a:solidFill>
              <a:latin typeface="Average"/>
              <a:ea typeface="Average"/>
              <a:cs typeface="Average"/>
              <a:sym typeface="Average"/>
            </a:endParaRPr>
          </a:p>
        </p:txBody>
      </p:sp>
      <p:sp>
        <p:nvSpPr>
          <p:cNvPr id="155" name="Google Shape;155;p21"/>
          <p:cNvSpPr txBox="1"/>
          <p:nvPr/>
        </p:nvSpPr>
        <p:spPr>
          <a:xfrm>
            <a:off x="6066902" y="2077875"/>
            <a:ext cx="89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Average"/>
                <a:ea typeface="Average"/>
                <a:cs typeface="Average"/>
                <a:sym typeface="Average"/>
              </a:rPr>
              <a:t>Brightness</a:t>
            </a:r>
            <a:endParaRPr sz="1200">
              <a:solidFill>
                <a:schemeClr val="dk1"/>
              </a:solidFill>
              <a:latin typeface="Average"/>
              <a:ea typeface="Average"/>
              <a:cs typeface="Average"/>
              <a:sym typeface="Average"/>
            </a:endParaRPr>
          </a:p>
        </p:txBody>
      </p:sp>
      <p:pic>
        <p:nvPicPr>
          <p:cNvPr id="156" name="Google Shape;156;p21"/>
          <p:cNvPicPr preferRelativeResize="0"/>
          <p:nvPr/>
        </p:nvPicPr>
        <p:blipFill>
          <a:blip r:embed="rId5">
            <a:alphaModFix/>
          </a:blip>
          <a:stretch>
            <a:fillRect/>
          </a:stretch>
        </p:blipFill>
        <p:spPr>
          <a:xfrm>
            <a:off x="7419542" y="989985"/>
            <a:ext cx="1169300" cy="1174850"/>
          </a:xfrm>
          <a:prstGeom prst="rect">
            <a:avLst/>
          </a:prstGeom>
          <a:noFill/>
          <a:ln>
            <a:noFill/>
          </a:ln>
        </p:spPr>
      </p:pic>
      <p:sp>
        <p:nvSpPr>
          <p:cNvPr id="157" name="Google Shape;157;p21"/>
          <p:cNvSpPr txBox="1"/>
          <p:nvPr/>
        </p:nvSpPr>
        <p:spPr>
          <a:xfrm>
            <a:off x="7291842" y="2115666"/>
            <a:ext cx="142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Delta = 0.5</a:t>
            </a:r>
            <a:endParaRPr>
              <a:solidFill>
                <a:schemeClr val="dk1"/>
              </a:solidFill>
              <a:latin typeface="Average"/>
              <a:ea typeface="Average"/>
              <a:cs typeface="Average"/>
              <a:sym typeface="Average"/>
            </a:endParaRPr>
          </a:p>
        </p:txBody>
      </p:sp>
      <p:sp>
        <p:nvSpPr>
          <p:cNvPr id="158" name="Google Shape;158;p21"/>
          <p:cNvSpPr/>
          <p:nvPr/>
        </p:nvSpPr>
        <p:spPr>
          <a:xfrm rot="1093">
            <a:off x="6042449" y="1558200"/>
            <a:ext cx="9432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1"/>
          <p:cNvPicPr preferRelativeResize="0"/>
          <p:nvPr/>
        </p:nvPicPr>
        <p:blipFill>
          <a:blip r:embed="rId6">
            <a:alphaModFix/>
          </a:blip>
          <a:stretch>
            <a:fillRect/>
          </a:stretch>
        </p:blipFill>
        <p:spPr>
          <a:xfrm>
            <a:off x="4321813" y="3279605"/>
            <a:ext cx="1222725" cy="1174850"/>
          </a:xfrm>
          <a:prstGeom prst="rect">
            <a:avLst/>
          </a:prstGeom>
          <a:noFill/>
          <a:ln>
            <a:noFill/>
          </a:ln>
        </p:spPr>
      </p:pic>
      <p:sp>
        <p:nvSpPr>
          <p:cNvPr id="160" name="Google Shape;160;p21"/>
          <p:cNvSpPr/>
          <p:nvPr/>
        </p:nvSpPr>
        <p:spPr>
          <a:xfrm rot="5400000">
            <a:off x="7790000" y="2657250"/>
            <a:ext cx="4284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txBox="1"/>
          <p:nvPr/>
        </p:nvSpPr>
        <p:spPr>
          <a:xfrm>
            <a:off x="6909811" y="2672693"/>
            <a:ext cx="89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Average"/>
                <a:ea typeface="Average"/>
                <a:cs typeface="Average"/>
                <a:sym typeface="Average"/>
              </a:rPr>
              <a:t>Contrast</a:t>
            </a:r>
            <a:endParaRPr sz="1200">
              <a:solidFill>
                <a:schemeClr val="dk1"/>
              </a:solidFill>
              <a:latin typeface="Average"/>
              <a:ea typeface="Average"/>
              <a:cs typeface="Average"/>
              <a:sym typeface="Average"/>
            </a:endParaRPr>
          </a:p>
        </p:txBody>
      </p:sp>
      <p:pic>
        <p:nvPicPr>
          <p:cNvPr id="162" name="Google Shape;162;p21"/>
          <p:cNvPicPr preferRelativeResize="0"/>
          <p:nvPr/>
        </p:nvPicPr>
        <p:blipFill>
          <a:blip r:embed="rId7">
            <a:alphaModFix/>
          </a:blip>
          <a:stretch>
            <a:fillRect/>
          </a:stretch>
        </p:blipFill>
        <p:spPr>
          <a:xfrm>
            <a:off x="7419550" y="3287901"/>
            <a:ext cx="1169300" cy="1158278"/>
          </a:xfrm>
          <a:prstGeom prst="rect">
            <a:avLst/>
          </a:prstGeom>
          <a:noFill/>
          <a:ln>
            <a:noFill/>
          </a:ln>
        </p:spPr>
      </p:pic>
      <p:sp>
        <p:nvSpPr>
          <p:cNvPr id="163" name="Google Shape;163;p21"/>
          <p:cNvSpPr txBox="1"/>
          <p:nvPr/>
        </p:nvSpPr>
        <p:spPr>
          <a:xfrm>
            <a:off x="5953799" y="3946976"/>
            <a:ext cx="1169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Average"/>
                <a:ea typeface="Average"/>
                <a:cs typeface="Average"/>
                <a:sym typeface="Average"/>
              </a:rPr>
              <a:t>Random Flip</a:t>
            </a:r>
            <a:endParaRPr sz="1200">
              <a:solidFill>
                <a:schemeClr val="dk1"/>
              </a:solidFill>
              <a:latin typeface="Average"/>
              <a:ea typeface="Average"/>
              <a:cs typeface="Average"/>
              <a:sym typeface="Average"/>
            </a:endParaRPr>
          </a:p>
        </p:txBody>
      </p:sp>
      <p:sp>
        <p:nvSpPr>
          <p:cNvPr id="164" name="Google Shape;164;p21"/>
          <p:cNvSpPr/>
          <p:nvPr/>
        </p:nvSpPr>
        <p:spPr>
          <a:xfrm rot="-10798907">
            <a:off x="6066899" y="3427300"/>
            <a:ext cx="9432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txBox="1"/>
          <p:nvPr/>
        </p:nvSpPr>
        <p:spPr>
          <a:xfrm>
            <a:off x="7151452" y="4500600"/>
            <a:ext cx="170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Contrast Factor = 4</a:t>
            </a:r>
            <a:endParaRPr>
              <a:solidFill>
                <a:schemeClr val="dk1"/>
              </a:solidFill>
              <a:latin typeface="Average"/>
              <a:ea typeface="Average"/>
              <a:cs typeface="Average"/>
              <a:sym typeface="Average"/>
            </a:endParaRPr>
          </a:p>
        </p:txBody>
      </p:sp>
      <p:sp>
        <p:nvSpPr>
          <p:cNvPr id="166" name="Google Shape;166;p21"/>
          <p:cNvSpPr txBox="1"/>
          <p:nvPr/>
        </p:nvSpPr>
        <p:spPr>
          <a:xfrm>
            <a:off x="4220817" y="4539416"/>
            <a:ext cx="142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Left-right flip</a:t>
            </a:r>
            <a:endParaRPr>
              <a:solidFill>
                <a:schemeClr val="dk1"/>
              </a:solidFill>
              <a:latin typeface="Average"/>
              <a:ea typeface="Average"/>
              <a:cs typeface="Average"/>
              <a:sym typeface="Average"/>
            </a:endParaRPr>
          </a:p>
        </p:txBody>
      </p:sp>
      <p:sp>
        <p:nvSpPr>
          <p:cNvPr id="167" name="Google Shape;167;p21"/>
          <p:cNvSpPr/>
          <p:nvPr/>
        </p:nvSpPr>
        <p:spPr>
          <a:xfrm>
            <a:off x="4145650" y="3099125"/>
            <a:ext cx="1570800" cy="18405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